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4"/>
  </p:sldMasterIdLst>
  <p:sldIdLst>
    <p:sldId id="256" r:id="rId5"/>
    <p:sldId id="257" r:id="rId6"/>
    <p:sldId id="258" r:id="rId7"/>
    <p:sldId id="259" r:id="rId8"/>
    <p:sldId id="260" r:id="rId9"/>
    <p:sldId id="293" r:id="rId10"/>
    <p:sldId id="261" r:id="rId11"/>
    <p:sldId id="263" r:id="rId12"/>
    <p:sldId id="264" r:id="rId13"/>
    <p:sldId id="265" r:id="rId14"/>
    <p:sldId id="266" r:id="rId15"/>
    <p:sldId id="299" r:id="rId16"/>
    <p:sldId id="300" r:id="rId17"/>
    <p:sldId id="301" r:id="rId18"/>
    <p:sldId id="267" r:id="rId19"/>
    <p:sldId id="268" r:id="rId20"/>
    <p:sldId id="269" r:id="rId21"/>
    <p:sldId id="270" r:id="rId22"/>
    <p:sldId id="284" r:id="rId23"/>
    <p:sldId id="283" r:id="rId24"/>
    <p:sldId id="271" r:id="rId25"/>
    <p:sldId id="288" r:id="rId26"/>
    <p:sldId id="272" r:id="rId27"/>
    <p:sldId id="273" r:id="rId28"/>
    <p:sldId id="274" r:id="rId29"/>
    <p:sldId id="275" r:id="rId30"/>
    <p:sldId id="289" r:id="rId31"/>
    <p:sldId id="290" r:id="rId32"/>
    <p:sldId id="291" r:id="rId33"/>
    <p:sldId id="292" r:id="rId34"/>
    <p:sldId id="281" r:id="rId35"/>
    <p:sldId id="282" r:id="rId36"/>
    <p:sldId id="280" r:id="rId37"/>
    <p:sldId id="279" r:id="rId38"/>
    <p:sldId id="278" r:id="rId39"/>
    <p:sldId id="295" r:id="rId40"/>
    <p:sldId id="294" r:id="rId41"/>
    <p:sldId id="2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E5B1"/>
    <a:srgbClr val="CB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66" d="100"/>
          <a:sy n="66" d="100"/>
        </p:scale>
        <p:origin x="5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0D20E-1967-4DAB-87FA-E861C36AB4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F0C15AA-E420-4AA6-AF83-4ECF50CE79E1}">
      <dgm:prSet/>
      <dgm:spPr/>
      <dgm:t>
        <a:bodyPr/>
        <a:lstStyle/>
        <a:p>
          <a:r>
            <a:rPr lang="en-IN"/>
            <a:t>Understanding the problem statement</a:t>
          </a:r>
          <a:endParaRPr lang="en-US"/>
        </a:p>
      </dgm:t>
    </dgm:pt>
    <dgm:pt modelId="{2EB96DBF-4D9C-496E-BFBC-D33326126406}" type="parTrans" cxnId="{6FE76270-3418-422F-BA71-5220FAFD895E}">
      <dgm:prSet/>
      <dgm:spPr/>
      <dgm:t>
        <a:bodyPr/>
        <a:lstStyle/>
        <a:p>
          <a:endParaRPr lang="en-US"/>
        </a:p>
      </dgm:t>
    </dgm:pt>
    <dgm:pt modelId="{9BA1F4CB-34CB-4AB3-B0B3-F670072EF158}" type="sibTrans" cxnId="{6FE76270-3418-422F-BA71-5220FAFD895E}">
      <dgm:prSet/>
      <dgm:spPr/>
      <dgm:t>
        <a:bodyPr/>
        <a:lstStyle/>
        <a:p>
          <a:endParaRPr lang="en-US"/>
        </a:p>
      </dgm:t>
    </dgm:pt>
    <dgm:pt modelId="{C42E4817-9AAC-4C82-BA2A-16271C505D81}">
      <dgm:prSet/>
      <dgm:spPr/>
      <dgm:t>
        <a:bodyPr/>
        <a:lstStyle/>
        <a:p>
          <a:r>
            <a:rPr lang="en-IN"/>
            <a:t>Coding and execution</a:t>
          </a:r>
          <a:endParaRPr lang="en-US"/>
        </a:p>
      </dgm:t>
    </dgm:pt>
    <dgm:pt modelId="{259FBDFD-B05A-4D4C-9F95-221A5658535A}" type="parTrans" cxnId="{50E86E63-96EB-43F0-ABF5-A0583806153A}">
      <dgm:prSet/>
      <dgm:spPr/>
      <dgm:t>
        <a:bodyPr/>
        <a:lstStyle/>
        <a:p>
          <a:endParaRPr lang="en-US"/>
        </a:p>
      </dgm:t>
    </dgm:pt>
    <dgm:pt modelId="{08844705-17DD-4019-975B-D99AED401C54}" type="sibTrans" cxnId="{50E86E63-96EB-43F0-ABF5-A0583806153A}">
      <dgm:prSet/>
      <dgm:spPr/>
      <dgm:t>
        <a:bodyPr/>
        <a:lstStyle/>
        <a:p>
          <a:endParaRPr lang="en-US"/>
        </a:p>
      </dgm:t>
    </dgm:pt>
    <dgm:pt modelId="{8A39682B-241A-4576-8F6B-47F89FEFD9AB}">
      <dgm:prSet/>
      <dgm:spPr/>
      <dgm:t>
        <a:bodyPr/>
        <a:lstStyle/>
        <a:p>
          <a:r>
            <a:rPr lang="en-IN"/>
            <a:t>Coding and Testing</a:t>
          </a:r>
          <a:endParaRPr lang="en-US"/>
        </a:p>
      </dgm:t>
    </dgm:pt>
    <dgm:pt modelId="{116BEF3C-D5B0-4E94-9776-B46257103EAB}" type="parTrans" cxnId="{29CF7B24-A82A-4D0D-A042-0076E386B0FA}">
      <dgm:prSet/>
      <dgm:spPr/>
      <dgm:t>
        <a:bodyPr/>
        <a:lstStyle/>
        <a:p>
          <a:endParaRPr lang="en-US"/>
        </a:p>
      </dgm:t>
    </dgm:pt>
    <dgm:pt modelId="{00E7D44C-D220-4AA4-9DF3-D449BD6E5CFE}" type="sibTrans" cxnId="{29CF7B24-A82A-4D0D-A042-0076E386B0FA}">
      <dgm:prSet/>
      <dgm:spPr/>
      <dgm:t>
        <a:bodyPr/>
        <a:lstStyle/>
        <a:p>
          <a:endParaRPr lang="en-US"/>
        </a:p>
      </dgm:t>
    </dgm:pt>
    <dgm:pt modelId="{5E88F524-5060-4D47-B910-3A987B6FD5D5}">
      <dgm:prSet/>
      <dgm:spPr/>
      <dgm:t>
        <a:bodyPr/>
        <a:lstStyle/>
        <a:p>
          <a:r>
            <a:rPr lang="en-IN"/>
            <a:t>Challenges Faced</a:t>
          </a:r>
          <a:endParaRPr lang="en-US"/>
        </a:p>
      </dgm:t>
    </dgm:pt>
    <dgm:pt modelId="{C6E556C1-1C2B-46EC-B77D-B8E5B3BD88AC}" type="parTrans" cxnId="{8A4C6C45-4FE2-4152-AFBD-15BC1DA73447}">
      <dgm:prSet/>
      <dgm:spPr/>
      <dgm:t>
        <a:bodyPr/>
        <a:lstStyle/>
        <a:p>
          <a:endParaRPr lang="en-US"/>
        </a:p>
      </dgm:t>
    </dgm:pt>
    <dgm:pt modelId="{7664C7F6-3A39-4439-BC08-A1ADF2A2A984}" type="sibTrans" cxnId="{8A4C6C45-4FE2-4152-AFBD-15BC1DA73447}">
      <dgm:prSet/>
      <dgm:spPr/>
      <dgm:t>
        <a:bodyPr/>
        <a:lstStyle/>
        <a:p>
          <a:endParaRPr lang="en-US"/>
        </a:p>
      </dgm:t>
    </dgm:pt>
    <dgm:pt modelId="{5775D9A8-24E7-45BC-996A-E0552435DBCA}" type="pres">
      <dgm:prSet presAssocID="{6E90D20E-1967-4DAB-87FA-E861C36AB463}" presName="linear" presStyleCnt="0">
        <dgm:presLayoutVars>
          <dgm:animLvl val="lvl"/>
          <dgm:resizeHandles val="exact"/>
        </dgm:presLayoutVars>
      </dgm:prSet>
      <dgm:spPr/>
    </dgm:pt>
    <dgm:pt modelId="{387C4789-1C1C-47CD-8A48-48D2D7A1CE27}" type="pres">
      <dgm:prSet presAssocID="{9F0C15AA-E420-4AA6-AF83-4ECF50CE79E1}" presName="parentText" presStyleLbl="node1" presStyleIdx="0" presStyleCnt="4">
        <dgm:presLayoutVars>
          <dgm:chMax val="0"/>
          <dgm:bulletEnabled val="1"/>
        </dgm:presLayoutVars>
      </dgm:prSet>
      <dgm:spPr/>
    </dgm:pt>
    <dgm:pt modelId="{8FE4A976-965B-4CBF-8ACD-79AA3451999A}" type="pres">
      <dgm:prSet presAssocID="{9BA1F4CB-34CB-4AB3-B0B3-F670072EF158}" presName="spacer" presStyleCnt="0"/>
      <dgm:spPr/>
    </dgm:pt>
    <dgm:pt modelId="{049B1624-5876-438D-AD29-CC58163172AC}" type="pres">
      <dgm:prSet presAssocID="{C42E4817-9AAC-4C82-BA2A-16271C505D81}" presName="parentText" presStyleLbl="node1" presStyleIdx="1" presStyleCnt="4">
        <dgm:presLayoutVars>
          <dgm:chMax val="0"/>
          <dgm:bulletEnabled val="1"/>
        </dgm:presLayoutVars>
      </dgm:prSet>
      <dgm:spPr/>
    </dgm:pt>
    <dgm:pt modelId="{2881A628-A913-44F5-850D-413CD761D06B}" type="pres">
      <dgm:prSet presAssocID="{08844705-17DD-4019-975B-D99AED401C54}" presName="spacer" presStyleCnt="0"/>
      <dgm:spPr/>
    </dgm:pt>
    <dgm:pt modelId="{FB94A6DD-CBC9-44A8-97FB-824B432060C4}" type="pres">
      <dgm:prSet presAssocID="{8A39682B-241A-4576-8F6B-47F89FEFD9AB}" presName="parentText" presStyleLbl="node1" presStyleIdx="2" presStyleCnt="4">
        <dgm:presLayoutVars>
          <dgm:chMax val="0"/>
          <dgm:bulletEnabled val="1"/>
        </dgm:presLayoutVars>
      </dgm:prSet>
      <dgm:spPr/>
    </dgm:pt>
    <dgm:pt modelId="{C1E70943-299D-4035-8E41-7923E8CDBE07}" type="pres">
      <dgm:prSet presAssocID="{00E7D44C-D220-4AA4-9DF3-D449BD6E5CFE}" presName="spacer" presStyleCnt="0"/>
      <dgm:spPr/>
    </dgm:pt>
    <dgm:pt modelId="{C9684546-A3F6-447C-B457-867F7EC1B0AE}" type="pres">
      <dgm:prSet presAssocID="{5E88F524-5060-4D47-B910-3A987B6FD5D5}" presName="parentText" presStyleLbl="node1" presStyleIdx="3" presStyleCnt="4">
        <dgm:presLayoutVars>
          <dgm:chMax val="0"/>
          <dgm:bulletEnabled val="1"/>
        </dgm:presLayoutVars>
      </dgm:prSet>
      <dgm:spPr/>
    </dgm:pt>
  </dgm:ptLst>
  <dgm:cxnLst>
    <dgm:cxn modelId="{4E6FE807-547A-4C10-9463-A8A5DB9BA4C5}" type="presOf" srcId="{8A39682B-241A-4576-8F6B-47F89FEFD9AB}" destId="{FB94A6DD-CBC9-44A8-97FB-824B432060C4}" srcOrd="0" destOrd="0" presId="urn:microsoft.com/office/officeart/2005/8/layout/vList2"/>
    <dgm:cxn modelId="{29CF7B24-A82A-4D0D-A042-0076E386B0FA}" srcId="{6E90D20E-1967-4DAB-87FA-E861C36AB463}" destId="{8A39682B-241A-4576-8F6B-47F89FEFD9AB}" srcOrd="2" destOrd="0" parTransId="{116BEF3C-D5B0-4E94-9776-B46257103EAB}" sibTransId="{00E7D44C-D220-4AA4-9DF3-D449BD6E5CFE}"/>
    <dgm:cxn modelId="{C1AF493D-4E94-44C3-9CA4-03DE4AA5E0F1}" type="presOf" srcId="{6E90D20E-1967-4DAB-87FA-E861C36AB463}" destId="{5775D9A8-24E7-45BC-996A-E0552435DBCA}" srcOrd="0" destOrd="0" presId="urn:microsoft.com/office/officeart/2005/8/layout/vList2"/>
    <dgm:cxn modelId="{7F98415C-68C8-434D-B2F3-AEC7F4CDB707}" type="presOf" srcId="{5E88F524-5060-4D47-B910-3A987B6FD5D5}" destId="{C9684546-A3F6-447C-B457-867F7EC1B0AE}" srcOrd="0" destOrd="0" presId="urn:microsoft.com/office/officeart/2005/8/layout/vList2"/>
    <dgm:cxn modelId="{50E86E63-96EB-43F0-ABF5-A0583806153A}" srcId="{6E90D20E-1967-4DAB-87FA-E861C36AB463}" destId="{C42E4817-9AAC-4C82-BA2A-16271C505D81}" srcOrd="1" destOrd="0" parTransId="{259FBDFD-B05A-4D4C-9F95-221A5658535A}" sibTransId="{08844705-17DD-4019-975B-D99AED401C54}"/>
    <dgm:cxn modelId="{8A4C6C45-4FE2-4152-AFBD-15BC1DA73447}" srcId="{6E90D20E-1967-4DAB-87FA-E861C36AB463}" destId="{5E88F524-5060-4D47-B910-3A987B6FD5D5}" srcOrd="3" destOrd="0" parTransId="{C6E556C1-1C2B-46EC-B77D-B8E5B3BD88AC}" sibTransId="{7664C7F6-3A39-4439-BC08-A1ADF2A2A984}"/>
    <dgm:cxn modelId="{32828F6A-60AD-434F-A0F3-6D041129B5A1}" type="presOf" srcId="{9F0C15AA-E420-4AA6-AF83-4ECF50CE79E1}" destId="{387C4789-1C1C-47CD-8A48-48D2D7A1CE27}" srcOrd="0" destOrd="0" presId="urn:microsoft.com/office/officeart/2005/8/layout/vList2"/>
    <dgm:cxn modelId="{6FE76270-3418-422F-BA71-5220FAFD895E}" srcId="{6E90D20E-1967-4DAB-87FA-E861C36AB463}" destId="{9F0C15AA-E420-4AA6-AF83-4ECF50CE79E1}" srcOrd="0" destOrd="0" parTransId="{2EB96DBF-4D9C-496E-BFBC-D33326126406}" sibTransId="{9BA1F4CB-34CB-4AB3-B0B3-F670072EF158}"/>
    <dgm:cxn modelId="{15FFC0D3-A15F-45E1-A6DE-B8C92F9B4A12}" type="presOf" srcId="{C42E4817-9AAC-4C82-BA2A-16271C505D81}" destId="{049B1624-5876-438D-AD29-CC58163172AC}" srcOrd="0" destOrd="0" presId="urn:microsoft.com/office/officeart/2005/8/layout/vList2"/>
    <dgm:cxn modelId="{5C87430A-A744-4133-8F25-95978D8EB5A3}" type="presParOf" srcId="{5775D9A8-24E7-45BC-996A-E0552435DBCA}" destId="{387C4789-1C1C-47CD-8A48-48D2D7A1CE27}" srcOrd="0" destOrd="0" presId="urn:microsoft.com/office/officeart/2005/8/layout/vList2"/>
    <dgm:cxn modelId="{A55C4F4E-EBCA-4506-BBE5-98579B92F619}" type="presParOf" srcId="{5775D9A8-24E7-45BC-996A-E0552435DBCA}" destId="{8FE4A976-965B-4CBF-8ACD-79AA3451999A}" srcOrd="1" destOrd="0" presId="urn:microsoft.com/office/officeart/2005/8/layout/vList2"/>
    <dgm:cxn modelId="{6A420184-5EC1-4276-9909-1D5D6B7C457A}" type="presParOf" srcId="{5775D9A8-24E7-45BC-996A-E0552435DBCA}" destId="{049B1624-5876-438D-AD29-CC58163172AC}" srcOrd="2" destOrd="0" presId="urn:microsoft.com/office/officeart/2005/8/layout/vList2"/>
    <dgm:cxn modelId="{31E91317-0851-499E-8356-F2E1BB932C62}" type="presParOf" srcId="{5775D9A8-24E7-45BC-996A-E0552435DBCA}" destId="{2881A628-A913-44F5-850D-413CD761D06B}" srcOrd="3" destOrd="0" presId="urn:microsoft.com/office/officeart/2005/8/layout/vList2"/>
    <dgm:cxn modelId="{96A23663-C71E-444C-AED1-3D10BE101A64}" type="presParOf" srcId="{5775D9A8-24E7-45BC-996A-E0552435DBCA}" destId="{FB94A6DD-CBC9-44A8-97FB-824B432060C4}" srcOrd="4" destOrd="0" presId="urn:microsoft.com/office/officeart/2005/8/layout/vList2"/>
    <dgm:cxn modelId="{2BE8E250-CE2F-40EE-965C-FE516F820250}" type="presParOf" srcId="{5775D9A8-24E7-45BC-996A-E0552435DBCA}" destId="{C1E70943-299D-4035-8E41-7923E8CDBE07}" srcOrd="5" destOrd="0" presId="urn:microsoft.com/office/officeart/2005/8/layout/vList2"/>
    <dgm:cxn modelId="{FB402616-4067-45C4-9970-39BD36A2B241}" type="presParOf" srcId="{5775D9A8-24E7-45BC-996A-E0552435DBCA}" destId="{C9684546-A3F6-447C-B457-867F7EC1B0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2A9052-2D7F-47D9-B9D8-1CC909D0D15D}"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54DD2876-2AA5-4DA4-B73D-DD6107AB6054}">
      <dgm:prSet custT="1"/>
      <dgm:spPr>
        <a:solidFill>
          <a:schemeClr val="bg1">
            <a:alpha val="90000"/>
          </a:schemeClr>
        </a:solidFill>
      </dgm:spPr>
      <dgm:t>
        <a:bodyPr/>
        <a:lstStyle/>
        <a:p>
          <a:r>
            <a:rPr lang="en-IN" sz="4400" dirty="0"/>
            <a:t>Challenges</a:t>
          </a:r>
          <a:endParaRPr lang="en-US" sz="4400" dirty="0"/>
        </a:p>
      </dgm:t>
    </dgm:pt>
    <dgm:pt modelId="{14F1BBC0-E930-44B9-9D61-5804CAE6DDAC}" type="parTrans" cxnId="{489D314C-5CC7-4BD0-813E-25EC865A6391}">
      <dgm:prSet/>
      <dgm:spPr/>
      <dgm:t>
        <a:bodyPr/>
        <a:lstStyle/>
        <a:p>
          <a:endParaRPr lang="en-US"/>
        </a:p>
      </dgm:t>
    </dgm:pt>
    <dgm:pt modelId="{2461E7F4-2566-4AB8-820D-2824E861065D}" type="sibTrans" cxnId="{489D314C-5CC7-4BD0-813E-25EC865A6391}">
      <dgm:prSet/>
      <dgm:spPr/>
      <dgm:t>
        <a:bodyPr/>
        <a:lstStyle/>
        <a:p>
          <a:endParaRPr lang="en-US"/>
        </a:p>
      </dgm:t>
    </dgm:pt>
    <dgm:pt modelId="{B4E949C7-D01D-4930-94A8-AEE616E44A7E}" type="pres">
      <dgm:prSet presAssocID="{9C2A9052-2D7F-47D9-B9D8-1CC909D0D15D}" presName="hierChild1" presStyleCnt="0">
        <dgm:presLayoutVars>
          <dgm:chPref val="1"/>
          <dgm:dir/>
          <dgm:animOne val="branch"/>
          <dgm:animLvl val="lvl"/>
          <dgm:resizeHandles/>
        </dgm:presLayoutVars>
      </dgm:prSet>
      <dgm:spPr/>
    </dgm:pt>
    <dgm:pt modelId="{39703B61-D49B-44CA-86AE-E72BE16853EA}" type="pres">
      <dgm:prSet presAssocID="{54DD2876-2AA5-4DA4-B73D-DD6107AB6054}" presName="hierRoot1" presStyleCnt="0"/>
      <dgm:spPr/>
    </dgm:pt>
    <dgm:pt modelId="{A9FBD5AF-1AA7-4B5A-B602-A87602FDC06A}" type="pres">
      <dgm:prSet presAssocID="{54DD2876-2AA5-4DA4-B73D-DD6107AB6054}" presName="composite" presStyleCnt="0"/>
      <dgm:spPr/>
    </dgm:pt>
    <dgm:pt modelId="{6BDC30A9-DD3C-47E7-B8E3-1DBF4CB2E39B}" type="pres">
      <dgm:prSet presAssocID="{54DD2876-2AA5-4DA4-B73D-DD6107AB6054}" presName="background" presStyleLbl="node0" presStyleIdx="0" presStyleCnt="1"/>
      <dgm:spPr>
        <a:solidFill>
          <a:schemeClr val="accent6">
            <a:lumMod val="60000"/>
            <a:lumOff val="40000"/>
          </a:schemeClr>
        </a:solidFill>
      </dgm:spPr>
    </dgm:pt>
    <dgm:pt modelId="{19A1161C-A91F-4268-8F5D-5A681FD3EBFE}" type="pres">
      <dgm:prSet presAssocID="{54DD2876-2AA5-4DA4-B73D-DD6107AB6054}" presName="text" presStyleLbl="fgAcc0" presStyleIdx="0" presStyleCnt="1" custLinFactNeighborX="920" custLinFactNeighborY="-724">
        <dgm:presLayoutVars>
          <dgm:chPref val="3"/>
        </dgm:presLayoutVars>
      </dgm:prSet>
      <dgm:spPr/>
    </dgm:pt>
    <dgm:pt modelId="{080C7984-0997-4108-89B4-2209A275A03F}" type="pres">
      <dgm:prSet presAssocID="{54DD2876-2AA5-4DA4-B73D-DD6107AB6054}" presName="hierChild2" presStyleCnt="0"/>
      <dgm:spPr/>
    </dgm:pt>
  </dgm:ptLst>
  <dgm:cxnLst>
    <dgm:cxn modelId="{4634E021-55A1-48D4-823F-1F38A8092313}" type="presOf" srcId="{54DD2876-2AA5-4DA4-B73D-DD6107AB6054}" destId="{19A1161C-A91F-4268-8F5D-5A681FD3EBFE}" srcOrd="0" destOrd="0" presId="urn:microsoft.com/office/officeart/2005/8/layout/hierarchy1"/>
    <dgm:cxn modelId="{489D314C-5CC7-4BD0-813E-25EC865A6391}" srcId="{9C2A9052-2D7F-47D9-B9D8-1CC909D0D15D}" destId="{54DD2876-2AA5-4DA4-B73D-DD6107AB6054}" srcOrd="0" destOrd="0" parTransId="{14F1BBC0-E930-44B9-9D61-5804CAE6DDAC}" sibTransId="{2461E7F4-2566-4AB8-820D-2824E861065D}"/>
    <dgm:cxn modelId="{76425B91-FEF6-496D-8E46-4EB3A1701E94}" type="presOf" srcId="{9C2A9052-2D7F-47D9-B9D8-1CC909D0D15D}" destId="{B4E949C7-D01D-4930-94A8-AEE616E44A7E}" srcOrd="0" destOrd="0" presId="urn:microsoft.com/office/officeart/2005/8/layout/hierarchy1"/>
    <dgm:cxn modelId="{76ECA18D-932D-4017-B80D-CEF75EBCF5B4}" type="presParOf" srcId="{B4E949C7-D01D-4930-94A8-AEE616E44A7E}" destId="{39703B61-D49B-44CA-86AE-E72BE16853EA}" srcOrd="0" destOrd="0" presId="urn:microsoft.com/office/officeart/2005/8/layout/hierarchy1"/>
    <dgm:cxn modelId="{A13176BF-CCE0-453B-A029-8A09640E37CA}" type="presParOf" srcId="{39703B61-D49B-44CA-86AE-E72BE16853EA}" destId="{A9FBD5AF-1AA7-4B5A-B602-A87602FDC06A}" srcOrd="0" destOrd="0" presId="urn:microsoft.com/office/officeart/2005/8/layout/hierarchy1"/>
    <dgm:cxn modelId="{630BC2AE-A4A7-4544-A5B0-5C43267D351E}" type="presParOf" srcId="{A9FBD5AF-1AA7-4B5A-B602-A87602FDC06A}" destId="{6BDC30A9-DD3C-47E7-B8E3-1DBF4CB2E39B}" srcOrd="0" destOrd="0" presId="urn:microsoft.com/office/officeart/2005/8/layout/hierarchy1"/>
    <dgm:cxn modelId="{28948E1A-3F2C-488E-B099-3890F2C40C94}" type="presParOf" srcId="{A9FBD5AF-1AA7-4B5A-B602-A87602FDC06A}" destId="{19A1161C-A91F-4268-8F5D-5A681FD3EBFE}" srcOrd="1" destOrd="0" presId="urn:microsoft.com/office/officeart/2005/8/layout/hierarchy1"/>
    <dgm:cxn modelId="{433582E0-0E09-464B-885A-92F985496BAA}" type="presParOf" srcId="{39703B61-D49B-44CA-86AE-E72BE16853EA}" destId="{080C7984-0997-4108-89B4-2209A275A03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D67B86-AA04-4EA4-B47A-BADE612B5C7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00FE153-9585-4BFD-A1A3-F92916381174}">
      <dgm:prSet/>
      <dgm:spPr/>
      <dgm:t>
        <a:bodyPr/>
        <a:lstStyle/>
        <a:p>
          <a:r>
            <a:rPr lang="en-IN" dirty="0"/>
            <a:t>Registration and login for doctor </a:t>
          </a:r>
          <a:endParaRPr lang="en-US" dirty="0"/>
        </a:p>
      </dgm:t>
    </dgm:pt>
    <dgm:pt modelId="{6BC737C1-69CE-44EA-A18E-E89EC641DB5F}" type="parTrans" cxnId="{834CAC54-048C-4F03-912A-5DF27756F188}">
      <dgm:prSet/>
      <dgm:spPr/>
      <dgm:t>
        <a:bodyPr/>
        <a:lstStyle/>
        <a:p>
          <a:endParaRPr lang="en-US"/>
        </a:p>
      </dgm:t>
    </dgm:pt>
    <dgm:pt modelId="{8C86ADF7-B4F2-4153-9E0E-FAFD25C778EC}" type="sibTrans" cxnId="{834CAC54-048C-4F03-912A-5DF27756F188}">
      <dgm:prSet/>
      <dgm:spPr/>
      <dgm:t>
        <a:bodyPr/>
        <a:lstStyle/>
        <a:p>
          <a:endParaRPr lang="en-US"/>
        </a:p>
      </dgm:t>
    </dgm:pt>
    <dgm:pt modelId="{A9066254-9707-47F4-AE71-FE0B180D02F2}">
      <dgm:prSet/>
      <dgm:spPr/>
      <dgm:t>
        <a:bodyPr/>
        <a:lstStyle/>
        <a:p>
          <a:r>
            <a:rPr lang="en-US" dirty="0"/>
            <a:t>Registration and </a:t>
          </a:r>
        </a:p>
        <a:p>
          <a:r>
            <a:rPr lang="en-US" dirty="0"/>
            <a:t>Login for patient and admin</a:t>
          </a:r>
        </a:p>
      </dgm:t>
    </dgm:pt>
    <dgm:pt modelId="{A27C9A1E-F488-4530-8CA3-60CBCA5F4BCF}" type="parTrans" cxnId="{B45086FB-6870-4F49-AC1C-5A68903A364C}">
      <dgm:prSet/>
      <dgm:spPr/>
      <dgm:t>
        <a:bodyPr/>
        <a:lstStyle/>
        <a:p>
          <a:endParaRPr lang="en-US"/>
        </a:p>
      </dgm:t>
    </dgm:pt>
    <dgm:pt modelId="{727FB932-1D25-4D81-BE46-62EDA9159E7C}" type="sibTrans" cxnId="{B45086FB-6870-4F49-AC1C-5A68903A364C}">
      <dgm:prSet/>
      <dgm:spPr/>
      <dgm:t>
        <a:bodyPr/>
        <a:lstStyle/>
        <a:p>
          <a:endParaRPr lang="en-US"/>
        </a:p>
      </dgm:t>
    </dgm:pt>
    <dgm:pt modelId="{DB007C5A-E319-4996-BCAC-DCFDF3FD49C9}">
      <dgm:prSet/>
      <dgm:spPr/>
      <dgm:t>
        <a:bodyPr/>
        <a:lstStyle/>
        <a:p>
          <a:r>
            <a:rPr lang="en-IN"/>
            <a:t>Query system to list all appointments carried out by a doctor</a:t>
          </a:r>
          <a:endParaRPr lang="en-US"/>
        </a:p>
      </dgm:t>
    </dgm:pt>
    <dgm:pt modelId="{F7416169-DEB7-4513-BAB4-A8E3DE7618C8}" type="parTrans" cxnId="{26B2C634-15A3-46A4-A9A0-A6CBA8E0581F}">
      <dgm:prSet/>
      <dgm:spPr/>
      <dgm:t>
        <a:bodyPr/>
        <a:lstStyle/>
        <a:p>
          <a:endParaRPr lang="en-US"/>
        </a:p>
      </dgm:t>
    </dgm:pt>
    <dgm:pt modelId="{D2931B9A-0908-46F6-8666-B27637547E94}" type="sibTrans" cxnId="{26B2C634-15A3-46A4-A9A0-A6CBA8E0581F}">
      <dgm:prSet/>
      <dgm:spPr/>
      <dgm:t>
        <a:bodyPr/>
        <a:lstStyle/>
        <a:p>
          <a:endParaRPr lang="en-US"/>
        </a:p>
      </dgm:t>
    </dgm:pt>
    <dgm:pt modelId="{665AB98B-5D1D-4E3E-AEF5-F042EF20AF09}">
      <dgm:prSet/>
      <dgm:spPr/>
      <dgm:t>
        <a:bodyPr/>
        <a:lstStyle/>
        <a:p>
          <a:r>
            <a:rPr lang="en-US" dirty="0"/>
            <a:t>Slot booking facility for patients to consult doctor </a:t>
          </a:r>
        </a:p>
      </dgm:t>
    </dgm:pt>
    <dgm:pt modelId="{B15B656D-C208-4096-A7B6-302B8FA90C10}" type="parTrans" cxnId="{36F3CEA8-81DD-4161-AA68-1D79418B3983}">
      <dgm:prSet/>
      <dgm:spPr/>
      <dgm:t>
        <a:bodyPr/>
        <a:lstStyle/>
        <a:p>
          <a:endParaRPr lang="en-US"/>
        </a:p>
      </dgm:t>
    </dgm:pt>
    <dgm:pt modelId="{C3020F87-A7A1-47DC-A643-CE22D73C63C8}" type="sibTrans" cxnId="{36F3CEA8-81DD-4161-AA68-1D79418B3983}">
      <dgm:prSet/>
      <dgm:spPr/>
      <dgm:t>
        <a:bodyPr/>
        <a:lstStyle/>
        <a:p>
          <a:endParaRPr lang="en-US"/>
        </a:p>
      </dgm:t>
    </dgm:pt>
    <dgm:pt modelId="{D92582C4-CC50-40B2-A5D7-7EBD00CDB9B8}">
      <dgm:prSet/>
      <dgm:spPr/>
      <dgm:t>
        <a:bodyPr/>
        <a:lstStyle/>
        <a:p>
          <a:r>
            <a:rPr lang="en-IN" dirty="0"/>
            <a:t>Allowing doctor to record the medical history of a patient on the portal</a:t>
          </a:r>
          <a:endParaRPr lang="en-US" dirty="0"/>
        </a:p>
      </dgm:t>
    </dgm:pt>
    <dgm:pt modelId="{F6ABCCAF-57AD-4314-AE95-C11C52891576}" type="parTrans" cxnId="{09237D78-C03D-4A26-B1B4-0118B098EA1A}">
      <dgm:prSet/>
      <dgm:spPr/>
      <dgm:t>
        <a:bodyPr/>
        <a:lstStyle/>
        <a:p>
          <a:endParaRPr lang="en-US"/>
        </a:p>
      </dgm:t>
    </dgm:pt>
    <dgm:pt modelId="{1C462B0F-F666-4DCC-8C84-DB9DE81F243A}" type="sibTrans" cxnId="{09237D78-C03D-4A26-B1B4-0118B098EA1A}">
      <dgm:prSet/>
      <dgm:spPr/>
      <dgm:t>
        <a:bodyPr/>
        <a:lstStyle/>
        <a:p>
          <a:endParaRPr lang="en-US"/>
        </a:p>
      </dgm:t>
    </dgm:pt>
    <dgm:pt modelId="{99FB0FBC-5D9C-427C-BAF9-3F2D0416D767}">
      <dgm:prSet/>
      <dgm:spPr/>
      <dgm:t>
        <a:bodyPr/>
        <a:lstStyle/>
        <a:p>
          <a:r>
            <a:rPr lang="en-IN" dirty="0"/>
            <a:t>Allowing Admin to add, modify or delete the patient and doctor data</a:t>
          </a:r>
          <a:endParaRPr lang="en-US" dirty="0"/>
        </a:p>
      </dgm:t>
    </dgm:pt>
    <dgm:pt modelId="{DAB55ACD-47C8-4BEB-99C4-B6EEB01962F0}" type="parTrans" cxnId="{C641FBC3-4E9D-4360-8DD0-4825F3FA55F5}">
      <dgm:prSet/>
      <dgm:spPr/>
      <dgm:t>
        <a:bodyPr/>
        <a:lstStyle/>
        <a:p>
          <a:endParaRPr lang="en-US"/>
        </a:p>
      </dgm:t>
    </dgm:pt>
    <dgm:pt modelId="{2B43E064-2365-4798-9E0A-F04842D5FA86}" type="sibTrans" cxnId="{C641FBC3-4E9D-4360-8DD0-4825F3FA55F5}">
      <dgm:prSet/>
      <dgm:spPr/>
      <dgm:t>
        <a:bodyPr/>
        <a:lstStyle/>
        <a:p>
          <a:endParaRPr lang="en-US"/>
        </a:p>
      </dgm:t>
    </dgm:pt>
    <dgm:pt modelId="{DE0E56E2-BD53-4B48-AA3A-729A999CFBE3}" type="pres">
      <dgm:prSet presAssocID="{4BD67B86-AA04-4EA4-B47A-BADE612B5C73}" presName="diagram" presStyleCnt="0">
        <dgm:presLayoutVars>
          <dgm:dir/>
          <dgm:resizeHandles val="exact"/>
        </dgm:presLayoutVars>
      </dgm:prSet>
      <dgm:spPr/>
    </dgm:pt>
    <dgm:pt modelId="{686E9234-B1F7-4F01-8AB0-B69347C91A47}" type="pres">
      <dgm:prSet presAssocID="{F00FE153-9585-4BFD-A1A3-F92916381174}" presName="node" presStyleLbl="node1" presStyleIdx="0" presStyleCnt="6">
        <dgm:presLayoutVars>
          <dgm:bulletEnabled val="1"/>
        </dgm:presLayoutVars>
      </dgm:prSet>
      <dgm:spPr/>
    </dgm:pt>
    <dgm:pt modelId="{ADA51AAF-2555-4673-8BBC-B4594D262EB2}" type="pres">
      <dgm:prSet presAssocID="{8C86ADF7-B4F2-4153-9E0E-FAFD25C778EC}" presName="sibTrans" presStyleCnt="0"/>
      <dgm:spPr/>
    </dgm:pt>
    <dgm:pt modelId="{8F61604A-D1E4-436E-9DD5-F92098FEFB0C}" type="pres">
      <dgm:prSet presAssocID="{A9066254-9707-47F4-AE71-FE0B180D02F2}" presName="node" presStyleLbl="node1" presStyleIdx="1" presStyleCnt="6">
        <dgm:presLayoutVars>
          <dgm:bulletEnabled val="1"/>
        </dgm:presLayoutVars>
      </dgm:prSet>
      <dgm:spPr/>
    </dgm:pt>
    <dgm:pt modelId="{D2E80977-08A6-4F91-BCAF-4B750E140489}" type="pres">
      <dgm:prSet presAssocID="{727FB932-1D25-4D81-BE46-62EDA9159E7C}" presName="sibTrans" presStyleCnt="0"/>
      <dgm:spPr/>
    </dgm:pt>
    <dgm:pt modelId="{BD4475E7-0D7D-4D60-A1C2-384E2F5B4663}" type="pres">
      <dgm:prSet presAssocID="{DB007C5A-E319-4996-BCAC-DCFDF3FD49C9}" presName="node" presStyleLbl="node1" presStyleIdx="2" presStyleCnt="6">
        <dgm:presLayoutVars>
          <dgm:bulletEnabled val="1"/>
        </dgm:presLayoutVars>
      </dgm:prSet>
      <dgm:spPr/>
    </dgm:pt>
    <dgm:pt modelId="{3B4CDB69-4547-4130-9552-7952E75DE001}" type="pres">
      <dgm:prSet presAssocID="{D2931B9A-0908-46F6-8666-B27637547E94}" presName="sibTrans" presStyleCnt="0"/>
      <dgm:spPr/>
    </dgm:pt>
    <dgm:pt modelId="{6FF9DE82-1BD3-4D1D-B050-AA02D860D830}" type="pres">
      <dgm:prSet presAssocID="{665AB98B-5D1D-4E3E-AEF5-F042EF20AF09}" presName="node" presStyleLbl="node1" presStyleIdx="3" presStyleCnt="6">
        <dgm:presLayoutVars>
          <dgm:bulletEnabled val="1"/>
        </dgm:presLayoutVars>
      </dgm:prSet>
      <dgm:spPr/>
    </dgm:pt>
    <dgm:pt modelId="{0FAABFEE-4386-4B0F-A0AD-EA5575F762D1}" type="pres">
      <dgm:prSet presAssocID="{C3020F87-A7A1-47DC-A643-CE22D73C63C8}" presName="sibTrans" presStyleCnt="0"/>
      <dgm:spPr/>
    </dgm:pt>
    <dgm:pt modelId="{40DDAC21-7927-4482-AEDC-CF94AB503915}" type="pres">
      <dgm:prSet presAssocID="{D92582C4-CC50-40B2-A5D7-7EBD00CDB9B8}" presName="node" presStyleLbl="node1" presStyleIdx="4" presStyleCnt="6">
        <dgm:presLayoutVars>
          <dgm:bulletEnabled val="1"/>
        </dgm:presLayoutVars>
      </dgm:prSet>
      <dgm:spPr/>
    </dgm:pt>
    <dgm:pt modelId="{4F2E70EB-5881-4B36-988D-AB0385BAA92A}" type="pres">
      <dgm:prSet presAssocID="{1C462B0F-F666-4DCC-8C84-DB9DE81F243A}" presName="sibTrans" presStyleCnt="0"/>
      <dgm:spPr/>
    </dgm:pt>
    <dgm:pt modelId="{EF6E4DD1-CF7C-49F6-A568-E2495D6C0878}" type="pres">
      <dgm:prSet presAssocID="{99FB0FBC-5D9C-427C-BAF9-3F2D0416D767}" presName="node" presStyleLbl="node1" presStyleIdx="5" presStyleCnt="6">
        <dgm:presLayoutVars>
          <dgm:bulletEnabled val="1"/>
        </dgm:presLayoutVars>
      </dgm:prSet>
      <dgm:spPr/>
    </dgm:pt>
  </dgm:ptLst>
  <dgm:cxnLst>
    <dgm:cxn modelId="{5A9A3E0F-A533-4545-A3B7-FE29C5041926}" type="presOf" srcId="{F00FE153-9585-4BFD-A1A3-F92916381174}" destId="{686E9234-B1F7-4F01-8AB0-B69347C91A47}" srcOrd="0" destOrd="0" presId="urn:microsoft.com/office/officeart/2005/8/layout/default"/>
    <dgm:cxn modelId="{26B2C634-15A3-46A4-A9A0-A6CBA8E0581F}" srcId="{4BD67B86-AA04-4EA4-B47A-BADE612B5C73}" destId="{DB007C5A-E319-4996-BCAC-DCFDF3FD49C9}" srcOrd="2" destOrd="0" parTransId="{F7416169-DEB7-4513-BAB4-A8E3DE7618C8}" sibTransId="{D2931B9A-0908-46F6-8666-B27637547E94}"/>
    <dgm:cxn modelId="{834CAC54-048C-4F03-912A-5DF27756F188}" srcId="{4BD67B86-AA04-4EA4-B47A-BADE612B5C73}" destId="{F00FE153-9585-4BFD-A1A3-F92916381174}" srcOrd="0" destOrd="0" parTransId="{6BC737C1-69CE-44EA-A18E-E89EC641DB5F}" sibTransId="{8C86ADF7-B4F2-4153-9E0E-FAFD25C778EC}"/>
    <dgm:cxn modelId="{09237D78-C03D-4A26-B1B4-0118B098EA1A}" srcId="{4BD67B86-AA04-4EA4-B47A-BADE612B5C73}" destId="{D92582C4-CC50-40B2-A5D7-7EBD00CDB9B8}" srcOrd="4" destOrd="0" parTransId="{F6ABCCAF-57AD-4314-AE95-C11C52891576}" sibTransId="{1C462B0F-F666-4DCC-8C84-DB9DE81F243A}"/>
    <dgm:cxn modelId="{4D319F85-DC78-4F6F-A222-67CC9DC27138}" type="presOf" srcId="{D92582C4-CC50-40B2-A5D7-7EBD00CDB9B8}" destId="{40DDAC21-7927-4482-AEDC-CF94AB503915}" srcOrd="0" destOrd="0" presId="urn:microsoft.com/office/officeart/2005/8/layout/default"/>
    <dgm:cxn modelId="{CC263D87-5251-4836-BC42-41277CB045EA}" type="presOf" srcId="{99FB0FBC-5D9C-427C-BAF9-3F2D0416D767}" destId="{EF6E4DD1-CF7C-49F6-A568-E2495D6C0878}" srcOrd="0" destOrd="0" presId="urn:microsoft.com/office/officeart/2005/8/layout/default"/>
    <dgm:cxn modelId="{EE690A8B-DF5A-4FC4-B694-AE933CC4A78D}" type="presOf" srcId="{DB007C5A-E319-4996-BCAC-DCFDF3FD49C9}" destId="{BD4475E7-0D7D-4D60-A1C2-384E2F5B4663}" srcOrd="0" destOrd="0" presId="urn:microsoft.com/office/officeart/2005/8/layout/default"/>
    <dgm:cxn modelId="{9E9E74A2-3AE4-40E5-9EFD-1E0489BA7EA8}" type="presOf" srcId="{4BD67B86-AA04-4EA4-B47A-BADE612B5C73}" destId="{DE0E56E2-BD53-4B48-AA3A-729A999CFBE3}" srcOrd="0" destOrd="0" presId="urn:microsoft.com/office/officeart/2005/8/layout/default"/>
    <dgm:cxn modelId="{36F3CEA8-81DD-4161-AA68-1D79418B3983}" srcId="{4BD67B86-AA04-4EA4-B47A-BADE612B5C73}" destId="{665AB98B-5D1D-4E3E-AEF5-F042EF20AF09}" srcOrd="3" destOrd="0" parTransId="{B15B656D-C208-4096-A7B6-302B8FA90C10}" sibTransId="{C3020F87-A7A1-47DC-A643-CE22D73C63C8}"/>
    <dgm:cxn modelId="{A60B14B5-CFFE-4AD4-95C3-2193E46AE77A}" type="presOf" srcId="{A9066254-9707-47F4-AE71-FE0B180D02F2}" destId="{8F61604A-D1E4-436E-9DD5-F92098FEFB0C}" srcOrd="0" destOrd="0" presId="urn:microsoft.com/office/officeart/2005/8/layout/default"/>
    <dgm:cxn modelId="{C641FBC3-4E9D-4360-8DD0-4825F3FA55F5}" srcId="{4BD67B86-AA04-4EA4-B47A-BADE612B5C73}" destId="{99FB0FBC-5D9C-427C-BAF9-3F2D0416D767}" srcOrd="5" destOrd="0" parTransId="{DAB55ACD-47C8-4BEB-99C4-B6EEB01962F0}" sibTransId="{2B43E064-2365-4798-9E0A-F04842D5FA86}"/>
    <dgm:cxn modelId="{9CB53EFA-26D1-4417-AD69-2559F5446F04}" type="presOf" srcId="{665AB98B-5D1D-4E3E-AEF5-F042EF20AF09}" destId="{6FF9DE82-1BD3-4D1D-B050-AA02D860D830}" srcOrd="0" destOrd="0" presId="urn:microsoft.com/office/officeart/2005/8/layout/default"/>
    <dgm:cxn modelId="{B45086FB-6870-4F49-AC1C-5A68903A364C}" srcId="{4BD67B86-AA04-4EA4-B47A-BADE612B5C73}" destId="{A9066254-9707-47F4-AE71-FE0B180D02F2}" srcOrd="1" destOrd="0" parTransId="{A27C9A1E-F488-4530-8CA3-60CBCA5F4BCF}" sibTransId="{727FB932-1D25-4D81-BE46-62EDA9159E7C}"/>
    <dgm:cxn modelId="{4D74DCD8-E290-436F-8B3C-C0DDAFC373B9}" type="presParOf" srcId="{DE0E56E2-BD53-4B48-AA3A-729A999CFBE3}" destId="{686E9234-B1F7-4F01-8AB0-B69347C91A47}" srcOrd="0" destOrd="0" presId="urn:microsoft.com/office/officeart/2005/8/layout/default"/>
    <dgm:cxn modelId="{E1177AAE-2C1E-4971-971A-5BED3C66DB94}" type="presParOf" srcId="{DE0E56E2-BD53-4B48-AA3A-729A999CFBE3}" destId="{ADA51AAF-2555-4673-8BBC-B4594D262EB2}" srcOrd="1" destOrd="0" presId="urn:microsoft.com/office/officeart/2005/8/layout/default"/>
    <dgm:cxn modelId="{1194041B-7F59-48D9-82F7-C0197121A042}" type="presParOf" srcId="{DE0E56E2-BD53-4B48-AA3A-729A999CFBE3}" destId="{8F61604A-D1E4-436E-9DD5-F92098FEFB0C}" srcOrd="2" destOrd="0" presId="urn:microsoft.com/office/officeart/2005/8/layout/default"/>
    <dgm:cxn modelId="{EADE989F-2272-49CE-8491-A53D36F70F55}" type="presParOf" srcId="{DE0E56E2-BD53-4B48-AA3A-729A999CFBE3}" destId="{D2E80977-08A6-4F91-BCAF-4B750E140489}" srcOrd="3" destOrd="0" presId="urn:microsoft.com/office/officeart/2005/8/layout/default"/>
    <dgm:cxn modelId="{1D381A00-DFA8-4A50-9541-16F7C1613C6F}" type="presParOf" srcId="{DE0E56E2-BD53-4B48-AA3A-729A999CFBE3}" destId="{BD4475E7-0D7D-4D60-A1C2-384E2F5B4663}" srcOrd="4" destOrd="0" presId="urn:microsoft.com/office/officeart/2005/8/layout/default"/>
    <dgm:cxn modelId="{FF68C710-888A-4423-92B4-18A96B99C335}" type="presParOf" srcId="{DE0E56E2-BD53-4B48-AA3A-729A999CFBE3}" destId="{3B4CDB69-4547-4130-9552-7952E75DE001}" srcOrd="5" destOrd="0" presId="urn:microsoft.com/office/officeart/2005/8/layout/default"/>
    <dgm:cxn modelId="{3B1FB3DC-7A3A-4D56-850D-85A5380239F8}" type="presParOf" srcId="{DE0E56E2-BD53-4B48-AA3A-729A999CFBE3}" destId="{6FF9DE82-1BD3-4D1D-B050-AA02D860D830}" srcOrd="6" destOrd="0" presId="urn:microsoft.com/office/officeart/2005/8/layout/default"/>
    <dgm:cxn modelId="{70CD940D-D951-4FA6-9E21-B1459996E50B}" type="presParOf" srcId="{DE0E56E2-BD53-4B48-AA3A-729A999CFBE3}" destId="{0FAABFEE-4386-4B0F-A0AD-EA5575F762D1}" srcOrd="7" destOrd="0" presId="urn:microsoft.com/office/officeart/2005/8/layout/default"/>
    <dgm:cxn modelId="{F585EE54-C556-4964-93C5-EC9BB567EB77}" type="presParOf" srcId="{DE0E56E2-BD53-4B48-AA3A-729A999CFBE3}" destId="{40DDAC21-7927-4482-AEDC-CF94AB503915}" srcOrd="8" destOrd="0" presId="urn:microsoft.com/office/officeart/2005/8/layout/default"/>
    <dgm:cxn modelId="{5B671058-ED1D-4E45-B611-5D517E5F25D3}" type="presParOf" srcId="{DE0E56E2-BD53-4B48-AA3A-729A999CFBE3}" destId="{4F2E70EB-5881-4B36-988D-AB0385BAA92A}" srcOrd="9" destOrd="0" presId="urn:microsoft.com/office/officeart/2005/8/layout/default"/>
    <dgm:cxn modelId="{FD65FDC4-2DC3-4EEC-93D1-67782C2C7E5E}" type="presParOf" srcId="{DE0E56E2-BD53-4B48-AA3A-729A999CFBE3}" destId="{EF6E4DD1-CF7C-49F6-A568-E2495D6C087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US" dirty="0" err="1"/>
            <a:t>doctor_registration</a:t>
          </a:r>
          <a:r>
            <a:rPr lang="en-US" dirty="0"/>
            <a:t>()</a:t>
          </a:r>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t>This</a:t>
          </a:r>
          <a:r>
            <a:rPr lang="en-US" baseline="0" dirty="0"/>
            <a:t> features helps doctors to register to the system by providing the </a:t>
          </a:r>
          <a:r>
            <a:rPr lang="en-US" baseline="0" dirty="0" err="1"/>
            <a:t>personol</a:t>
          </a:r>
          <a:r>
            <a:rPr lang="en-US" baseline="0" dirty="0"/>
            <a:t> </a:t>
          </a:r>
          <a:r>
            <a:rPr lang="en-US" baseline="0" dirty="0" err="1"/>
            <a:t>information,specialization</a:t>
          </a:r>
          <a:r>
            <a:rPr lang="en-US" baseline="0" dirty="0"/>
            <a:t> and the MCI registration number</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US" dirty="0" err="1"/>
            <a:t>view_booking</a:t>
          </a:r>
          <a:r>
            <a:rPr lang="en-US" dirty="0"/>
            <a:t>()</a:t>
          </a: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US" dirty="0"/>
            <a:t>It will help the doctor to view their appointments.</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US" dirty="0" err="1"/>
            <a:t>record_patient_history</a:t>
          </a:r>
          <a:r>
            <a:rPr lang="en-US" dirty="0"/>
            <a:t>()</a:t>
          </a: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US" dirty="0"/>
            <a:t>This function help the doctors to store the patient’s medical history like illness, prescription .</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US" dirty="0" err="1"/>
            <a:t>view_doctor_info</a:t>
          </a:r>
          <a:r>
            <a:rPr lang="en-US" dirty="0"/>
            <a:t>()</a:t>
          </a:r>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US" dirty="0"/>
            <a:t>Using this function doctor’s can view their personal profile </a:t>
          </a:r>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US" dirty="0" err="1"/>
            <a:t>edit_doctor_info</a:t>
          </a:r>
          <a:r>
            <a:rPr lang="en-US" dirty="0"/>
            <a:t>()</a:t>
          </a:r>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US" dirty="0"/>
            <a:t>This will help the doctors to edit their personal details</a:t>
          </a:r>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latin typeface="Calibri" panose="020F0502020204030204" pitchFamily="34" charset="0"/>
              <a:cs typeface="Calibri" panose="020F0502020204030204" pitchFamily="34" charset="0"/>
            </a:rPr>
            <a:t>View_patient_history</a:t>
          </a:r>
          <a:r>
            <a:rPr lang="en-IN" b="1" dirty="0">
              <a:latin typeface="Calibri" panose="020F0502020204030204" pitchFamily="34" charset="0"/>
              <a:cs typeface="Calibri" panose="020F0502020204030204" pitchFamily="34" charset="0"/>
            </a:rPr>
            <a:t>():</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b="1" dirty="0">
              <a:latin typeface="Calibri" panose="020F0502020204030204" pitchFamily="34" charset="0"/>
              <a:cs typeface="Calibri" panose="020F0502020204030204" pitchFamily="34" charset="0"/>
            </a:rPr>
            <a:t>This will </a:t>
          </a:r>
          <a:r>
            <a:rPr lang="en-US" b="1" dirty="0">
              <a:latin typeface="+mn-lt"/>
              <a:cs typeface="Calibri" panose="020F0502020204030204" pitchFamily="34" charset="0"/>
            </a:rPr>
            <a:t>help</a:t>
          </a:r>
          <a:r>
            <a:rPr lang="en-US" b="1" dirty="0">
              <a:latin typeface="Calibri" panose="020F0502020204030204" pitchFamily="34" charset="0"/>
              <a:cs typeface="Calibri" panose="020F0502020204030204" pitchFamily="34" charset="0"/>
            </a:rPr>
            <a:t> the doctors to view and reuse the patient data in future</a:t>
          </a:r>
          <a:r>
            <a:rPr lang="en-US" dirty="0">
              <a:latin typeface="Calibri" panose="020F0502020204030204" pitchFamily="34" charset="0"/>
              <a:cs typeface="Calibri" panose="020F0502020204030204" pitchFamily="34" charset="0"/>
            </a:rPr>
            <a:t>.</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err="1"/>
            <a:t>patient_registration</a:t>
          </a:r>
          <a:r>
            <a:rPr lang="en-IN" b="1" dirty="0"/>
            <a:t>(): </a:t>
          </a:r>
          <a:endParaRPr lang="en-US" dirty="0"/>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IN" b="1" dirty="0"/>
            <a:t>Allows users to register to the system as patient</a:t>
          </a:r>
          <a:r>
            <a:rPr lang="en-US" dirty="0"/>
            <a:t>.</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err="1"/>
            <a:t>Book_appointment</a:t>
          </a:r>
          <a:r>
            <a:rPr lang="en-IN" b="1" dirty="0"/>
            <a:t>(): </a:t>
          </a:r>
          <a:endParaRPr lang="en-US" dirty="0"/>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IN" b="1" dirty="0"/>
            <a:t>Allow the patients to login to the system and fix the appointment</a:t>
          </a:r>
          <a:r>
            <a:rPr lang="en-US" dirty="0"/>
            <a:t>.</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IN" b="1" dirty="0" err="1"/>
            <a:t>Doctor_file_maintenance</a:t>
          </a:r>
          <a:r>
            <a:rPr lang="en-IN" b="1" dirty="0"/>
            <a:t>() </a:t>
          </a:r>
          <a:endParaRPr lang="en-US" dirty="0"/>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IN" b="1" dirty="0"/>
            <a:t>It will allow the admin to add, update and delete the doctors</a:t>
          </a:r>
          <a:endParaRPr lang="en-US" dirty="0"/>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IN" b="1" dirty="0" err="1"/>
            <a:t>Patient_file_maintenance</a:t>
          </a:r>
          <a:r>
            <a:rPr lang="en-IN" b="1" dirty="0"/>
            <a:t>(): </a:t>
          </a:r>
          <a:endParaRPr lang="en-US" dirty="0"/>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IN" b="1" dirty="0"/>
            <a:t>It will allow the  admin to maintain the patient records</a:t>
          </a:r>
          <a:endParaRPr lang="en-US" dirty="0"/>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t>Doctor_license_query</a:t>
          </a:r>
          <a:r>
            <a:rPr lang="en-IN" b="1" dirty="0"/>
            <a:t>(): </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custT="1"/>
      <dgm:spPr/>
      <dgm:t>
        <a:bodyPr/>
        <a:lstStyle/>
        <a:p>
          <a:r>
            <a:rPr lang="en-IN" sz="1600" b="1" dirty="0"/>
            <a:t>It will allow the admin to search the doctors appointments with their mci license number</a:t>
          </a:r>
          <a:endParaRPr lang="en-US" sz="1600"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a:solidFill>
                <a:schemeClr val="bg1"/>
              </a:solidFill>
              <a:latin typeface="Calibri" panose="020F0502020204030204" pitchFamily="34" charset="0"/>
              <a:cs typeface="Calibri" panose="020F0502020204030204" pitchFamily="34" charset="0"/>
            </a:rPr>
            <a:t>isalpha_validation1(char *str): </a:t>
          </a:r>
          <a:endParaRPr lang="en-US" dirty="0">
            <a:solidFill>
              <a:schemeClr val="bg1"/>
            </a:solidFill>
          </a:endParaRP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custT="1"/>
      <dgm:spPr/>
      <dgm:t>
        <a:bodyPr/>
        <a:lstStyle/>
        <a:p>
          <a:r>
            <a:rPr lang="en-IN" sz="1600" b="1" dirty="0">
              <a:solidFill>
                <a:srgbClr val="404040"/>
              </a:solidFill>
              <a:latin typeface="+mn-lt"/>
              <a:cs typeface="Calibri" panose="020F0502020204030204" pitchFamily="34" charset="0"/>
            </a:rPr>
            <a:t>to validate name of doctor/patient/admin</a:t>
          </a:r>
          <a:r>
            <a:rPr lang="en-US" sz="1500" dirty="0"/>
            <a:t>.</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a:solidFill>
                <a:schemeClr val="bg1"/>
              </a:solidFill>
              <a:latin typeface="Calibri" panose="020F0502020204030204" pitchFamily="34" charset="0"/>
              <a:cs typeface="Calibri" panose="020F0502020204030204" pitchFamily="34" charset="0"/>
            </a:rPr>
            <a:t>isdigit_validation1(char *str): </a:t>
          </a:r>
          <a:endParaRPr lang="en-US" dirty="0">
            <a:solidFill>
              <a:schemeClr val="bg1"/>
            </a:solidFill>
          </a:endParaRP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custT="1"/>
      <dgm:spPr/>
      <dgm:t>
        <a:bodyPr/>
        <a:lstStyle/>
        <a:p>
          <a:r>
            <a:rPr lang="en-IN" sz="1600" b="1" dirty="0">
              <a:solidFill>
                <a:srgbClr val="404040"/>
              </a:solidFill>
              <a:latin typeface="+mn-lt"/>
              <a:cs typeface="Calibri" panose="020F0502020204030204" pitchFamily="34" charset="0"/>
            </a:rPr>
            <a:t>to validate mobile number, MCI licence number, </a:t>
          </a:r>
          <a:r>
            <a:rPr lang="en-IN" sz="1600" b="1" dirty="0" err="1">
              <a:solidFill>
                <a:srgbClr val="404040"/>
              </a:solidFill>
              <a:latin typeface="+mn-lt"/>
              <a:cs typeface="Calibri" panose="020F0502020204030204" pitchFamily="34" charset="0"/>
            </a:rPr>
            <a:t>adhaar</a:t>
          </a:r>
          <a:r>
            <a:rPr lang="en-IN" sz="1600" b="1" dirty="0">
              <a:solidFill>
                <a:srgbClr val="404040"/>
              </a:solidFill>
              <a:latin typeface="+mn-lt"/>
              <a:cs typeface="Calibri" panose="020F0502020204030204" pitchFamily="34" charset="0"/>
            </a:rPr>
            <a:t> number</a:t>
          </a:r>
          <a:endParaRPr lang="en-US" sz="1600" dirty="0">
            <a:latin typeface="+mn-lt"/>
          </a:endParaRP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IN" b="1" dirty="0" err="1">
              <a:solidFill>
                <a:schemeClr val="bg1"/>
              </a:solidFill>
              <a:latin typeface="Calibri" panose="020F0502020204030204" pitchFamily="34" charset="0"/>
              <a:cs typeface="Calibri" panose="020F0502020204030204" pitchFamily="34" charset="0"/>
            </a:rPr>
            <a:t>patient_list_to_file</a:t>
          </a:r>
          <a:r>
            <a:rPr lang="en-IN" b="1" dirty="0">
              <a:solidFill>
                <a:schemeClr val="bg1"/>
              </a:solidFill>
              <a:latin typeface="Calibri" panose="020F0502020204030204" pitchFamily="34" charset="0"/>
              <a:cs typeface="Calibri" panose="020F0502020204030204" pitchFamily="34" charset="0"/>
            </a:rPr>
            <a:t>(): </a:t>
          </a:r>
          <a:endParaRPr lang="en-US" dirty="0">
            <a:solidFill>
              <a:schemeClr val="bg1"/>
            </a:solidFill>
          </a:endParaRPr>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custT="1"/>
      <dgm:spPr/>
      <dgm:t>
        <a:bodyPr/>
        <a:lstStyle/>
        <a:p>
          <a:r>
            <a:rPr lang="en-IN" sz="1600" b="1" dirty="0">
              <a:solidFill>
                <a:srgbClr val="404040"/>
              </a:solidFill>
              <a:latin typeface="+mn-lt"/>
              <a:cs typeface="Calibri" panose="020F0502020204030204" pitchFamily="34" charset="0"/>
            </a:rPr>
            <a:t>adding the patient list into file so doctor can be able to see the patient history</a:t>
          </a:r>
          <a:endParaRPr lang="en-US" sz="1600" dirty="0">
            <a:latin typeface="+mn-lt"/>
          </a:endParaRPr>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IN" b="1" dirty="0" err="1"/>
            <a:t>doctor_list_to_file</a:t>
          </a:r>
          <a:r>
            <a:rPr lang="en-IN" b="1" dirty="0"/>
            <a:t>();</a:t>
          </a:r>
          <a:endParaRPr lang="en-US" dirty="0"/>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custT="1"/>
      <dgm:spPr/>
      <dgm:t>
        <a:bodyPr/>
        <a:lstStyle/>
        <a:p>
          <a:r>
            <a:rPr lang="en-US" sz="1600" b="1" dirty="0"/>
            <a:t>This function is used to store the doctor’s details into a file</a:t>
          </a:r>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t>patient_list_to_file</a:t>
          </a:r>
          <a:r>
            <a:rPr lang="en-IN" b="1" dirty="0"/>
            <a:t>():</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t>This function is used to store the patient’s details into a file</a:t>
          </a:r>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err="1">
              <a:solidFill>
                <a:schemeClr val="bg1"/>
              </a:solidFill>
              <a:latin typeface="Calibri" panose="020F0502020204030204" pitchFamily="34" charset="0"/>
              <a:cs typeface="Calibri" panose="020F0502020204030204" pitchFamily="34" charset="0"/>
            </a:rPr>
            <a:t>book_appointment_list_to_file</a:t>
          </a:r>
          <a:r>
            <a:rPr lang="en-IN" b="1" dirty="0">
              <a:solidFill>
                <a:schemeClr val="bg1"/>
              </a:solidFill>
              <a:latin typeface="Calibri" panose="020F0502020204030204" pitchFamily="34" charset="0"/>
              <a:cs typeface="Calibri" panose="020F0502020204030204" pitchFamily="34" charset="0"/>
            </a:rPr>
            <a:t>();</a:t>
          </a:r>
          <a:endParaRPr lang="en-US" dirty="0">
            <a:solidFill>
              <a:schemeClr val="bg1"/>
            </a:solidFill>
          </a:endParaRP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US" dirty="0"/>
            <a:t>This function is used to store the appointments details into a file</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err="1">
              <a:solidFill>
                <a:schemeClr val="bg1"/>
              </a:solidFill>
              <a:latin typeface="Calibri" panose="020F0502020204030204" pitchFamily="34" charset="0"/>
              <a:cs typeface="Calibri" panose="020F0502020204030204" pitchFamily="34" charset="0"/>
            </a:rPr>
            <a:t>record_patient_history_list_to_file</a:t>
          </a:r>
          <a:r>
            <a:rPr lang="en-IN" b="1" dirty="0">
              <a:solidFill>
                <a:schemeClr val="bg1"/>
              </a:solidFill>
              <a:latin typeface="Calibri" panose="020F0502020204030204" pitchFamily="34" charset="0"/>
              <a:cs typeface="Calibri" panose="020F0502020204030204" pitchFamily="34" charset="0"/>
            </a:rPr>
            <a:t>():</a:t>
          </a:r>
          <a:endParaRPr lang="en-US" dirty="0">
            <a:solidFill>
              <a:schemeClr val="bg1"/>
            </a:solidFill>
          </a:endParaRP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US" dirty="0"/>
            <a:t>This function is used to store the patient’s medical history details into a file</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3">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3"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3">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3" custLinFactNeighborX="-1042"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3">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3" custLinFactNeighborY="0">
        <dgm:presLayoutVars>
          <dgm:bulletEnabled val="1"/>
        </dgm:presLayoutVars>
      </dgm:prSet>
      <dgm:spPr/>
    </dgm:pt>
  </dgm:ptLst>
  <dgm:cxnLst>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B8CFC55D-20B5-4576-A1B5-5907D40CFF6E}" srcId="{4836CA33-2A76-40D0-BFA8-D9ADC48C5A6C}" destId="{20A19B02-E300-4DB8-8D08-76B0F59ECB0B}" srcOrd="0" destOrd="0" parTransId="{E5D38096-B571-4B3A-AD7A-5074BE7BF85A}" sibTransId="{22203CFC-880A-4EDA-B6AA-1503FB942C1C}"/>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027C93-8E62-443B-91B8-BF9FE9D2689B}" type="doc">
      <dgm:prSet loTypeId="urn:microsoft.com/office/officeart/2005/8/layout/process5" loCatId="process" qsTypeId="urn:microsoft.com/office/officeart/2005/8/quickstyle/simple1" qsCatId="simple" csTypeId="urn:microsoft.com/office/officeart/2005/8/colors/accent0_3" csCatId="mainScheme" phldr="1"/>
      <dgm:spPr/>
      <dgm:t>
        <a:bodyPr/>
        <a:lstStyle/>
        <a:p>
          <a:endParaRPr lang="en-US"/>
        </a:p>
      </dgm:t>
    </dgm:pt>
    <dgm:pt modelId="{C50491A7-EE64-42A2-9D8A-FCC55E6D7216}">
      <dgm:prSet/>
      <dgm:spPr>
        <a:solidFill>
          <a:srgbClr val="B1E5B1"/>
        </a:solidFill>
      </dgm:spPr>
      <dgm:t>
        <a:bodyPr/>
        <a:lstStyle/>
        <a:p>
          <a:r>
            <a:rPr lang="en-IN" dirty="0"/>
            <a:t>Coding and Testing</a:t>
          </a:r>
          <a:endParaRPr lang="en-US" dirty="0"/>
        </a:p>
      </dgm:t>
    </dgm:pt>
    <dgm:pt modelId="{A264611E-E457-4D2E-9BBA-0BCF26E5C401}" type="parTrans" cxnId="{0115706F-7F94-4193-A693-3411E7AD34A9}">
      <dgm:prSet/>
      <dgm:spPr/>
      <dgm:t>
        <a:bodyPr/>
        <a:lstStyle/>
        <a:p>
          <a:endParaRPr lang="en-US"/>
        </a:p>
      </dgm:t>
    </dgm:pt>
    <dgm:pt modelId="{EB6974DC-97FD-4808-9503-AAD193AFB102}" type="sibTrans" cxnId="{0115706F-7F94-4193-A693-3411E7AD34A9}">
      <dgm:prSet/>
      <dgm:spPr/>
      <dgm:t>
        <a:bodyPr/>
        <a:lstStyle/>
        <a:p>
          <a:endParaRPr lang="en-US"/>
        </a:p>
      </dgm:t>
    </dgm:pt>
    <dgm:pt modelId="{2866D311-17AE-4BD8-BC2B-A6DD5D376E0F}" type="pres">
      <dgm:prSet presAssocID="{D0027C93-8E62-443B-91B8-BF9FE9D2689B}" presName="diagram" presStyleCnt="0">
        <dgm:presLayoutVars>
          <dgm:dir/>
          <dgm:resizeHandles val="exact"/>
        </dgm:presLayoutVars>
      </dgm:prSet>
      <dgm:spPr/>
    </dgm:pt>
    <dgm:pt modelId="{3BF60225-5764-4E30-9161-68263B42B25E}" type="pres">
      <dgm:prSet presAssocID="{C50491A7-EE64-42A2-9D8A-FCC55E6D7216}" presName="node" presStyleLbl="node1" presStyleIdx="0" presStyleCnt="1" custLinFactNeighborX="-1126" custLinFactNeighborY="-10510">
        <dgm:presLayoutVars>
          <dgm:bulletEnabled val="1"/>
        </dgm:presLayoutVars>
      </dgm:prSet>
      <dgm:spPr/>
    </dgm:pt>
  </dgm:ptLst>
  <dgm:cxnLst>
    <dgm:cxn modelId="{3202CA12-A564-4B53-9C30-5F898A42FE6C}" type="presOf" srcId="{D0027C93-8E62-443B-91B8-BF9FE9D2689B}" destId="{2866D311-17AE-4BD8-BC2B-A6DD5D376E0F}" srcOrd="0" destOrd="0" presId="urn:microsoft.com/office/officeart/2005/8/layout/process5"/>
    <dgm:cxn modelId="{54D6B026-AF35-4D06-9511-6CB5FA11518E}" type="presOf" srcId="{C50491A7-EE64-42A2-9D8A-FCC55E6D7216}" destId="{3BF60225-5764-4E30-9161-68263B42B25E}" srcOrd="0" destOrd="0" presId="urn:microsoft.com/office/officeart/2005/8/layout/process5"/>
    <dgm:cxn modelId="{0115706F-7F94-4193-A693-3411E7AD34A9}" srcId="{D0027C93-8E62-443B-91B8-BF9FE9D2689B}" destId="{C50491A7-EE64-42A2-9D8A-FCC55E6D7216}" srcOrd="0" destOrd="0" parTransId="{A264611E-E457-4D2E-9BBA-0BCF26E5C401}" sibTransId="{EB6974DC-97FD-4808-9503-AAD193AFB102}"/>
    <dgm:cxn modelId="{5F749FBA-715F-4771-9F8E-1F00DB62DE2B}" type="presParOf" srcId="{2866D311-17AE-4BD8-BC2B-A6DD5D376E0F}" destId="{3BF60225-5764-4E30-9161-68263B42B25E}"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97374-5C7D-43AB-8604-A8175E9F1287}"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FE0B9868-CC9A-4261-8570-8F3A5B150630}">
      <dgm:prSet/>
      <dgm:spPr>
        <a:solidFill>
          <a:srgbClr val="B1E5B1"/>
        </a:solidFill>
      </dgm:spPr>
      <dgm:t>
        <a:bodyPr/>
        <a:lstStyle/>
        <a:p>
          <a:r>
            <a:rPr lang="en-IN" dirty="0"/>
            <a:t>Testing and output </a:t>
          </a:r>
          <a:endParaRPr lang="en-US" dirty="0"/>
        </a:p>
      </dgm:t>
    </dgm:pt>
    <dgm:pt modelId="{6161B2B0-936E-45D5-BC77-50FA3EF67755}" type="parTrans" cxnId="{211A2A32-337B-4E01-9D3F-A7BD014BF0AA}">
      <dgm:prSet/>
      <dgm:spPr/>
      <dgm:t>
        <a:bodyPr/>
        <a:lstStyle/>
        <a:p>
          <a:endParaRPr lang="en-US"/>
        </a:p>
      </dgm:t>
    </dgm:pt>
    <dgm:pt modelId="{393D56ED-260A-4811-B6F7-7551D5F8C3D5}" type="sibTrans" cxnId="{211A2A32-337B-4E01-9D3F-A7BD014BF0AA}">
      <dgm:prSet/>
      <dgm:spPr/>
      <dgm:t>
        <a:bodyPr/>
        <a:lstStyle/>
        <a:p>
          <a:endParaRPr lang="en-US"/>
        </a:p>
      </dgm:t>
    </dgm:pt>
    <dgm:pt modelId="{D2F50CB9-5E0B-4B7B-8E00-A917A4F03556}" type="pres">
      <dgm:prSet presAssocID="{B3297374-5C7D-43AB-8604-A8175E9F1287}" presName="linear" presStyleCnt="0">
        <dgm:presLayoutVars>
          <dgm:animLvl val="lvl"/>
          <dgm:resizeHandles val="exact"/>
        </dgm:presLayoutVars>
      </dgm:prSet>
      <dgm:spPr/>
    </dgm:pt>
    <dgm:pt modelId="{0FB2BDBB-383F-41F2-B898-8891D03BE3D0}" type="pres">
      <dgm:prSet presAssocID="{FE0B9868-CC9A-4261-8570-8F3A5B150630}" presName="parentText" presStyleLbl="node1" presStyleIdx="0" presStyleCnt="1" custLinFactNeighborX="-1743" custLinFactNeighborY="-40566">
        <dgm:presLayoutVars>
          <dgm:chMax val="0"/>
          <dgm:bulletEnabled val="1"/>
        </dgm:presLayoutVars>
      </dgm:prSet>
      <dgm:spPr/>
    </dgm:pt>
  </dgm:ptLst>
  <dgm:cxnLst>
    <dgm:cxn modelId="{211A2A32-337B-4E01-9D3F-A7BD014BF0AA}" srcId="{B3297374-5C7D-43AB-8604-A8175E9F1287}" destId="{FE0B9868-CC9A-4261-8570-8F3A5B150630}" srcOrd="0" destOrd="0" parTransId="{6161B2B0-936E-45D5-BC77-50FA3EF67755}" sibTransId="{393D56ED-260A-4811-B6F7-7551D5F8C3D5}"/>
    <dgm:cxn modelId="{52B472D4-1503-4BB9-A9F3-B177933F5504}" type="presOf" srcId="{B3297374-5C7D-43AB-8604-A8175E9F1287}" destId="{D2F50CB9-5E0B-4B7B-8E00-A917A4F03556}" srcOrd="0" destOrd="0" presId="urn:microsoft.com/office/officeart/2005/8/layout/vList2"/>
    <dgm:cxn modelId="{2DEA48E3-4FC7-443E-A7BF-819334850742}" type="presOf" srcId="{FE0B9868-CC9A-4261-8570-8F3A5B150630}" destId="{0FB2BDBB-383F-41F2-B898-8891D03BE3D0}" srcOrd="0" destOrd="0" presId="urn:microsoft.com/office/officeart/2005/8/layout/vList2"/>
    <dgm:cxn modelId="{4365C2D3-CADE-46B0-BFD7-E0F797E41449}" type="presParOf" srcId="{D2F50CB9-5E0B-4B7B-8E00-A917A4F03556}" destId="{0FB2BDBB-383F-41F2-B898-8891D03BE3D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93B9A2-30B1-40C8-BA10-30D433478B26}"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40FFA5A2-9378-4BC4-9E4E-D86C350992DB}">
      <dgm:prSet/>
      <dgm:spPr/>
      <dgm:t>
        <a:bodyPr/>
        <a:lstStyle/>
        <a:p>
          <a:r>
            <a:rPr lang="en-IN"/>
            <a:t>Valgrind report</a:t>
          </a:r>
          <a:endParaRPr lang="en-US"/>
        </a:p>
      </dgm:t>
    </dgm:pt>
    <dgm:pt modelId="{CFEBCAD5-924A-4294-9CE0-C6268904D1BB}" type="parTrans" cxnId="{ED14B770-09AF-4E22-A6CA-672842528E11}">
      <dgm:prSet/>
      <dgm:spPr/>
      <dgm:t>
        <a:bodyPr/>
        <a:lstStyle/>
        <a:p>
          <a:endParaRPr lang="en-US"/>
        </a:p>
      </dgm:t>
    </dgm:pt>
    <dgm:pt modelId="{55390430-5701-4D6C-9E33-FDCF5AD9DE39}" type="sibTrans" cxnId="{ED14B770-09AF-4E22-A6CA-672842528E11}">
      <dgm:prSet/>
      <dgm:spPr/>
      <dgm:t>
        <a:bodyPr/>
        <a:lstStyle/>
        <a:p>
          <a:endParaRPr lang="en-US"/>
        </a:p>
      </dgm:t>
    </dgm:pt>
    <dgm:pt modelId="{7BB48865-0D99-46DD-81E7-5E0F19239252}" type="pres">
      <dgm:prSet presAssocID="{DE93B9A2-30B1-40C8-BA10-30D433478B26}" presName="hierChild1" presStyleCnt="0">
        <dgm:presLayoutVars>
          <dgm:chPref val="1"/>
          <dgm:dir/>
          <dgm:animOne val="branch"/>
          <dgm:animLvl val="lvl"/>
          <dgm:resizeHandles/>
        </dgm:presLayoutVars>
      </dgm:prSet>
      <dgm:spPr/>
    </dgm:pt>
    <dgm:pt modelId="{8821E928-1292-4879-BFFF-F14EA6E5A7C3}" type="pres">
      <dgm:prSet presAssocID="{40FFA5A2-9378-4BC4-9E4E-D86C350992DB}" presName="hierRoot1" presStyleCnt="0"/>
      <dgm:spPr/>
    </dgm:pt>
    <dgm:pt modelId="{B482FB80-F2FE-4770-8B05-9379837EE222}" type="pres">
      <dgm:prSet presAssocID="{40FFA5A2-9378-4BC4-9E4E-D86C350992DB}" presName="composite" presStyleCnt="0"/>
      <dgm:spPr/>
    </dgm:pt>
    <dgm:pt modelId="{4053CEA0-B806-4FBD-A7E8-51B93F954B91}" type="pres">
      <dgm:prSet presAssocID="{40FFA5A2-9378-4BC4-9E4E-D86C350992DB}" presName="background" presStyleLbl="node0" presStyleIdx="0" presStyleCnt="1"/>
      <dgm:spPr/>
    </dgm:pt>
    <dgm:pt modelId="{F1E8276D-1FCF-4333-8CDA-74F76E75144B}" type="pres">
      <dgm:prSet presAssocID="{40FFA5A2-9378-4BC4-9E4E-D86C350992DB}" presName="text" presStyleLbl="fgAcc0" presStyleIdx="0" presStyleCnt="1">
        <dgm:presLayoutVars>
          <dgm:chPref val="3"/>
        </dgm:presLayoutVars>
      </dgm:prSet>
      <dgm:spPr/>
    </dgm:pt>
    <dgm:pt modelId="{EF55779B-DCFE-4903-B672-E6E45EE8A604}" type="pres">
      <dgm:prSet presAssocID="{40FFA5A2-9378-4BC4-9E4E-D86C350992DB}" presName="hierChild2" presStyleCnt="0"/>
      <dgm:spPr/>
    </dgm:pt>
  </dgm:ptLst>
  <dgm:cxnLst>
    <dgm:cxn modelId="{AE6ABD6B-0F83-4A03-AEA9-5127EBB0EA92}" type="presOf" srcId="{DE93B9A2-30B1-40C8-BA10-30D433478B26}" destId="{7BB48865-0D99-46DD-81E7-5E0F19239252}" srcOrd="0" destOrd="0" presId="urn:microsoft.com/office/officeart/2005/8/layout/hierarchy1"/>
    <dgm:cxn modelId="{ED14B770-09AF-4E22-A6CA-672842528E11}" srcId="{DE93B9A2-30B1-40C8-BA10-30D433478B26}" destId="{40FFA5A2-9378-4BC4-9E4E-D86C350992DB}" srcOrd="0" destOrd="0" parTransId="{CFEBCAD5-924A-4294-9CE0-C6268904D1BB}" sibTransId="{55390430-5701-4D6C-9E33-FDCF5AD9DE39}"/>
    <dgm:cxn modelId="{691C147C-22AB-4E6D-BCF6-5CFDF6169D1D}" type="presOf" srcId="{40FFA5A2-9378-4BC4-9E4E-D86C350992DB}" destId="{F1E8276D-1FCF-4333-8CDA-74F76E75144B}" srcOrd="0" destOrd="0" presId="urn:microsoft.com/office/officeart/2005/8/layout/hierarchy1"/>
    <dgm:cxn modelId="{83FF2CDF-B262-498C-B8DA-B7FBEFA99145}" type="presParOf" srcId="{7BB48865-0D99-46DD-81E7-5E0F19239252}" destId="{8821E928-1292-4879-BFFF-F14EA6E5A7C3}" srcOrd="0" destOrd="0" presId="urn:microsoft.com/office/officeart/2005/8/layout/hierarchy1"/>
    <dgm:cxn modelId="{B8623359-33A6-441A-913A-9A58A175CAF8}" type="presParOf" srcId="{8821E928-1292-4879-BFFF-F14EA6E5A7C3}" destId="{B482FB80-F2FE-4770-8B05-9379837EE222}" srcOrd="0" destOrd="0" presId="urn:microsoft.com/office/officeart/2005/8/layout/hierarchy1"/>
    <dgm:cxn modelId="{DF9897D4-A498-4082-9743-622ADF3FE2F6}" type="presParOf" srcId="{B482FB80-F2FE-4770-8B05-9379837EE222}" destId="{4053CEA0-B806-4FBD-A7E8-51B93F954B91}" srcOrd="0" destOrd="0" presId="urn:microsoft.com/office/officeart/2005/8/layout/hierarchy1"/>
    <dgm:cxn modelId="{FCCE15A7-73F1-40C0-8E94-6F3C5678EF90}" type="presParOf" srcId="{B482FB80-F2FE-4770-8B05-9379837EE222}" destId="{F1E8276D-1FCF-4333-8CDA-74F76E75144B}" srcOrd="1" destOrd="0" presId="urn:microsoft.com/office/officeart/2005/8/layout/hierarchy1"/>
    <dgm:cxn modelId="{C0D0A17F-E5DE-430C-A422-6B3D5DFE36EA}" type="presParOf" srcId="{8821E928-1292-4879-BFFF-F14EA6E5A7C3}" destId="{EF55779B-DCFE-4903-B672-E6E45EE8A60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C4789-1C1C-47CD-8A48-48D2D7A1CE27}">
      <dsp:nvSpPr>
        <dsp:cNvPr id="0" name=""/>
        <dsp:cNvSpPr/>
      </dsp:nvSpPr>
      <dsp:spPr>
        <a:xfrm>
          <a:off x="0" y="29145"/>
          <a:ext cx="6151562" cy="1235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Understanding the problem statement</a:t>
          </a:r>
          <a:endParaRPr lang="en-US" sz="3200" kern="1200"/>
        </a:p>
      </dsp:txBody>
      <dsp:txXfrm>
        <a:off x="60313" y="89458"/>
        <a:ext cx="6030936" cy="1114894"/>
      </dsp:txXfrm>
    </dsp:sp>
    <dsp:sp modelId="{049B1624-5876-438D-AD29-CC58163172AC}">
      <dsp:nvSpPr>
        <dsp:cNvPr id="0" name=""/>
        <dsp:cNvSpPr/>
      </dsp:nvSpPr>
      <dsp:spPr>
        <a:xfrm>
          <a:off x="0" y="1356825"/>
          <a:ext cx="6151562" cy="1235520"/>
        </a:xfrm>
        <a:prstGeom prst="roundRect">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Coding and execution</a:t>
          </a:r>
          <a:endParaRPr lang="en-US" sz="3200" kern="1200"/>
        </a:p>
      </dsp:txBody>
      <dsp:txXfrm>
        <a:off x="60313" y="1417138"/>
        <a:ext cx="6030936" cy="1114894"/>
      </dsp:txXfrm>
    </dsp:sp>
    <dsp:sp modelId="{FB94A6DD-CBC9-44A8-97FB-824B432060C4}">
      <dsp:nvSpPr>
        <dsp:cNvPr id="0" name=""/>
        <dsp:cNvSpPr/>
      </dsp:nvSpPr>
      <dsp:spPr>
        <a:xfrm>
          <a:off x="0" y="2684505"/>
          <a:ext cx="6151562" cy="1235520"/>
        </a:xfrm>
        <a:prstGeom prst="roundRect">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Coding and Testing</a:t>
          </a:r>
          <a:endParaRPr lang="en-US" sz="3200" kern="1200"/>
        </a:p>
      </dsp:txBody>
      <dsp:txXfrm>
        <a:off x="60313" y="2744818"/>
        <a:ext cx="6030936" cy="1114894"/>
      </dsp:txXfrm>
    </dsp:sp>
    <dsp:sp modelId="{C9684546-A3F6-447C-B457-867F7EC1B0AE}">
      <dsp:nvSpPr>
        <dsp:cNvPr id="0" name=""/>
        <dsp:cNvSpPr/>
      </dsp:nvSpPr>
      <dsp:spPr>
        <a:xfrm>
          <a:off x="0" y="4012185"/>
          <a:ext cx="6151562" cy="1235520"/>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Challenges Faced</a:t>
          </a:r>
          <a:endParaRPr lang="en-US" sz="3200" kern="1200"/>
        </a:p>
      </dsp:txBody>
      <dsp:txXfrm>
        <a:off x="60313" y="4072498"/>
        <a:ext cx="6030936" cy="11148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C30A9-DD3C-47E7-B8E3-1DBF4CB2E39B}">
      <dsp:nvSpPr>
        <dsp:cNvPr id="0" name=""/>
        <dsp:cNvSpPr/>
      </dsp:nvSpPr>
      <dsp:spPr>
        <a:xfrm>
          <a:off x="1578408" y="-17832"/>
          <a:ext cx="4184923" cy="2657426"/>
        </a:xfrm>
        <a:prstGeom prst="roundRect">
          <a:avLst>
            <a:gd name="adj" fmla="val 10000"/>
          </a:avLst>
        </a:prstGeom>
        <a:solidFill>
          <a:schemeClr val="accent6">
            <a:lumMod val="60000"/>
            <a:lumOff val="40000"/>
          </a:schemeClr>
        </a:solidFill>
        <a:ln w="317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9A1161C-A91F-4268-8F5D-5A681FD3EBFE}">
      <dsp:nvSpPr>
        <dsp:cNvPr id="0" name=""/>
        <dsp:cNvSpPr/>
      </dsp:nvSpPr>
      <dsp:spPr>
        <a:xfrm>
          <a:off x="2043399" y="423909"/>
          <a:ext cx="4184923" cy="2657426"/>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kern="1200" dirty="0"/>
            <a:t>Challenges</a:t>
          </a:r>
          <a:endParaRPr lang="en-US" sz="4400" kern="1200" dirty="0"/>
        </a:p>
      </dsp:txBody>
      <dsp:txXfrm>
        <a:off x="2121232" y="501742"/>
        <a:ext cx="4029257" cy="250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E9234-B1F7-4F01-8AB0-B69347C91A47}">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Registration and login for doctor </a:t>
          </a:r>
          <a:endParaRPr lang="en-US" sz="2100" kern="1200" dirty="0"/>
        </a:p>
      </dsp:txBody>
      <dsp:txXfrm>
        <a:off x="1306750" y="353"/>
        <a:ext cx="2390030" cy="1434018"/>
      </dsp:txXfrm>
    </dsp:sp>
    <dsp:sp modelId="{8F61604A-D1E4-436E-9DD5-F92098FEFB0C}">
      <dsp:nvSpPr>
        <dsp:cNvPr id="0" name=""/>
        <dsp:cNvSpPr/>
      </dsp:nvSpPr>
      <dsp:spPr>
        <a:xfrm>
          <a:off x="3935784" y="353"/>
          <a:ext cx="2390030" cy="1434018"/>
        </a:xfrm>
        <a:prstGeom prst="rect">
          <a:avLst/>
        </a:prstGeom>
        <a:solidFill>
          <a:schemeClr val="accent2">
            <a:hueOff val="-2070378"/>
            <a:satOff val="9172"/>
            <a:lumOff val="-33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Registration and </a:t>
          </a:r>
        </a:p>
        <a:p>
          <a:pPr marL="0" lvl="0" indent="0" algn="ctr" defTabSz="933450">
            <a:lnSpc>
              <a:spcPct val="90000"/>
            </a:lnSpc>
            <a:spcBef>
              <a:spcPct val="0"/>
            </a:spcBef>
            <a:spcAft>
              <a:spcPct val="35000"/>
            </a:spcAft>
            <a:buNone/>
          </a:pPr>
          <a:r>
            <a:rPr lang="en-US" sz="2100" kern="1200" dirty="0"/>
            <a:t>Login for patient and admin</a:t>
          </a:r>
        </a:p>
      </dsp:txBody>
      <dsp:txXfrm>
        <a:off x="3935784" y="353"/>
        <a:ext cx="2390030" cy="1434018"/>
      </dsp:txXfrm>
    </dsp:sp>
    <dsp:sp modelId="{BD4475E7-0D7D-4D60-A1C2-384E2F5B4663}">
      <dsp:nvSpPr>
        <dsp:cNvPr id="0" name=""/>
        <dsp:cNvSpPr/>
      </dsp:nvSpPr>
      <dsp:spPr>
        <a:xfrm>
          <a:off x="6564818" y="353"/>
          <a:ext cx="2390030" cy="1434018"/>
        </a:xfrm>
        <a:prstGeom prst="rect">
          <a:avLst/>
        </a:prstGeom>
        <a:solidFill>
          <a:schemeClr val="accent2">
            <a:hueOff val="-4140755"/>
            <a:satOff val="18344"/>
            <a:lumOff val="-67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Query system to list all appointments carried out by a doctor</a:t>
          </a:r>
          <a:endParaRPr lang="en-US" sz="2100" kern="1200"/>
        </a:p>
      </dsp:txBody>
      <dsp:txXfrm>
        <a:off x="6564818" y="353"/>
        <a:ext cx="2390030" cy="1434018"/>
      </dsp:txXfrm>
    </dsp:sp>
    <dsp:sp modelId="{6FF9DE82-1BD3-4D1D-B050-AA02D860D830}">
      <dsp:nvSpPr>
        <dsp:cNvPr id="0" name=""/>
        <dsp:cNvSpPr/>
      </dsp:nvSpPr>
      <dsp:spPr>
        <a:xfrm>
          <a:off x="1306750" y="1673375"/>
          <a:ext cx="2390030" cy="1434018"/>
        </a:xfrm>
        <a:prstGeom prst="rect">
          <a:avLst/>
        </a:prstGeom>
        <a:solidFill>
          <a:schemeClr val="accent2">
            <a:hueOff val="-6211133"/>
            <a:satOff val="27515"/>
            <a:lumOff val="-10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Slot booking facility for patients to consult doctor </a:t>
          </a:r>
        </a:p>
      </dsp:txBody>
      <dsp:txXfrm>
        <a:off x="1306750" y="1673375"/>
        <a:ext cx="2390030" cy="1434018"/>
      </dsp:txXfrm>
    </dsp:sp>
    <dsp:sp modelId="{40DDAC21-7927-4482-AEDC-CF94AB503915}">
      <dsp:nvSpPr>
        <dsp:cNvPr id="0" name=""/>
        <dsp:cNvSpPr/>
      </dsp:nvSpPr>
      <dsp:spPr>
        <a:xfrm>
          <a:off x="3935784" y="1673375"/>
          <a:ext cx="2390030" cy="1434018"/>
        </a:xfrm>
        <a:prstGeom prst="rect">
          <a:avLst/>
        </a:prstGeom>
        <a:solidFill>
          <a:schemeClr val="accent2">
            <a:hueOff val="-8281511"/>
            <a:satOff val="36687"/>
            <a:lumOff val="-134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Allowing doctor to record the medical history of a patient on the portal</a:t>
          </a:r>
          <a:endParaRPr lang="en-US" sz="2100" kern="1200" dirty="0"/>
        </a:p>
      </dsp:txBody>
      <dsp:txXfrm>
        <a:off x="3935784" y="1673375"/>
        <a:ext cx="2390030" cy="1434018"/>
      </dsp:txXfrm>
    </dsp:sp>
    <dsp:sp modelId="{EF6E4DD1-CF7C-49F6-A568-E2495D6C0878}">
      <dsp:nvSpPr>
        <dsp:cNvPr id="0" name=""/>
        <dsp:cNvSpPr/>
      </dsp:nvSpPr>
      <dsp:spPr>
        <a:xfrm>
          <a:off x="6564818"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Allowing Admin to add, modify or delete the patient and doctor data</a:t>
          </a:r>
          <a:endParaRPr lang="en-US" sz="2100" kern="1200" dirty="0"/>
        </a:p>
      </dsp:txBody>
      <dsp:txXfrm>
        <a:off x="6564818" y="1673375"/>
        <a:ext cx="2390030" cy="1434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a:t>
          </a:r>
          <a:r>
            <a:rPr lang="en-US" sz="1400" kern="1200" baseline="0" dirty="0"/>
            <a:t> features helps doctors to register to the system by providing the </a:t>
          </a:r>
          <a:r>
            <a:rPr lang="en-US" sz="1400" kern="1200" baseline="0" dirty="0" err="1"/>
            <a:t>personol</a:t>
          </a:r>
          <a:r>
            <a:rPr lang="en-US" sz="1400" kern="1200" baseline="0" dirty="0"/>
            <a:t> </a:t>
          </a:r>
          <a:r>
            <a:rPr lang="en-US" sz="1400" kern="1200" baseline="0" dirty="0" err="1"/>
            <a:t>information,specialization</a:t>
          </a:r>
          <a:r>
            <a:rPr lang="en-US" sz="1400" kern="1200" baseline="0" dirty="0"/>
            <a:t> and the MCI registration number</a:t>
          </a:r>
          <a:endParaRPr lang="en-US" sz="14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doctor_registration</a:t>
          </a:r>
          <a:r>
            <a:rPr lang="en-US" sz="2400" kern="1200" dirty="0"/>
            <a:t>()</a:t>
          </a:r>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It will help the doctor to view their appointments.</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view_booking</a:t>
          </a:r>
          <a:r>
            <a:rPr lang="en-US" sz="2400" kern="1200" dirty="0"/>
            <a:t>()</a:t>
          </a:r>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function help the doctors to store the patient’s medical history like illness, prescription .</a:t>
          </a: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record_patient_history</a:t>
          </a:r>
          <a:r>
            <a:rPr lang="en-US" sz="2400" kern="1200" dirty="0"/>
            <a:t>()</a:t>
          </a:r>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Using this function doctor’s can view their personal profile </a:t>
          </a:r>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view_doctor_info</a:t>
          </a:r>
          <a:r>
            <a:rPr lang="en-US" sz="2400" kern="1200" dirty="0"/>
            <a:t>()</a:t>
          </a:r>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will help the doctors to edit their personal details</a:t>
          </a:r>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edit_doctor_info</a:t>
          </a:r>
          <a:r>
            <a:rPr lang="en-US" sz="2400" kern="1200" dirty="0"/>
            <a:t>()</a:t>
          </a:r>
        </a:p>
      </dsp:txBody>
      <dsp:txXfrm>
        <a:off x="29095" y="2533697"/>
        <a:ext cx="3635986" cy="537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latin typeface="Calibri" panose="020F0502020204030204" pitchFamily="34" charset="0"/>
              <a:cs typeface="Calibri" panose="020F0502020204030204" pitchFamily="34" charset="0"/>
            </a:rPr>
            <a:t>This will </a:t>
          </a:r>
          <a:r>
            <a:rPr lang="en-US" sz="1600" b="1" kern="1200" dirty="0">
              <a:latin typeface="+mn-lt"/>
              <a:cs typeface="Calibri" panose="020F0502020204030204" pitchFamily="34" charset="0"/>
            </a:rPr>
            <a:t>help</a:t>
          </a:r>
          <a:r>
            <a:rPr lang="en-US" sz="1600" b="1" kern="1200" dirty="0">
              <a:latin typeface="Calibri" panose="020F0502020204030204" pitchFamily="34" charset="0"/>
              <a:cs typeface="Calibri" panose="020F0502020204030204" pitchFamily="34" charset="0"/>
            </a:rPr>
            <a:t> the doctors to view and reuse the patient data in future</a:t>
          </a:r>
          <a:r>
            <a:rPr lang="en-US" sz="1600" kern="1200" dirty="0">
              <a:latin typeface="Calibri" panose="020F0502020204030204" pitchFamily="34" charset="0"/>
              <a:cs typeface="Calibri" panose="020F0502020204030204" pitchFamily="34" charset="0"/>
            </a:rPr>
            <a:t>.</a:t>
          </a:r>
          <a:endParaRPr lang="en-US" sz="16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latin typeface="Calibri" panose="020F0502020204030204" pitchFamily="34" charset="0"/>
              <a:cs typeface="Calibri" panose="020F0502020204030204" pitchFamily="34" charset="0"/>
            </a:rPr>
            <a:t>View_patient_history</a:t>
          </a:r>
          <a:r>
            <a:rPr lang="en-IN" sz="1900" b="1" kern="1200" dirty="0">
              <a:latin typeface="Calibri" panose="020F0502020204030204" pitchFamily="34" charset="0"/>
              <a:cs typeface="Calibri" panose="020F0502020204030204" pitchFamily="34" charset="0"/>
            </a:rPr>
            <a:t>():</a:t>
          </a:r>
          <a:endParaRPr lang="en-US" sz="1900" kern="1200" dirty="0"/>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Allows users to register to the system as patient</a:t>
          </a:r>
          <a:r>
            <a:rPr lang="en-US" sz="1600" kern="1200" dirty="0"/>
            <a:t>.</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patient_registration</a:t>
          </a:r>
          <a:r>
            <a:rPr lang="en-IN" sz="1900" b="1" kern="1200" dirty="0"/>
            <a:t>(): </a:t>
          </a:r>
          <a:endParaRPr lang="en-US" sz="1900" kern="1200" dirty="0"/>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Allow the patients to login to the system and fix the appointment</a:t>
          </a:r>
          <a:r>
            <a:rPr lang="en-US" sz="1600" kern="1200" dirty="0"/>
            <a:t>.</a:t>
          </a: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Book_appointment</a:t>
          </a:r>
          <a:r>
            <a:rPr lang="en-IN" sz="1900" b="1" kern="1200" dirty="0"/>
            <a:t>(): </a:t>
          </a:r>
          <a:endParaRPr lang="en-US" sz="1900" kern="1200" dirty="0"/>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add, update and delete the doctors</a:t>
          </a:r>
          <a:endParaRPr lang="en-US" sz="1600" kern="1200" dirty="0"/>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Doctor_file_maintenance</a:t>
          </a:r>
          <a:r>
            <a:rPr lang="en-IN" sz="1900" b="1" kern="1200" dirty="0"/>
            <a:t>() </a:t>
          </a:r>
          <a:endParaRPr lang="en-US" sz="1900" kern="1200" dirty="0"/>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maintain the patient records</a:t>
          </a:r>
          <a:endParaRPr lang="en-US" sz="1600" kern="1200" dirty="0"/>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Patient_file_maintenance</a:t>
          </a:r>
          <a:r>
            <a:rPr lang="en-IN" sz="1900" b="1" kern="1200" dirty="0"/>
            <a:t>(): </a:t>
          </a:r>
          <a:endParaRPr lang="en-US" sz="1900" kern="1200" dirty="0"/>
        </a:p>
      </dsp:txBody>
      <dsp:txXfrm>
        <a:off x="29095" y="2533697"/>
        <a:ext cx="3635986" cy="537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search the doctors appointments with their mci license number</a:t>
          </a:r>
          <a:endParaRPr lang="en-US" sz="16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t>Doctor_license_query</a:t>
          </a:r>
          <a:r>
            <a:rPr lang="en-IN" sz="2100" b="1" kern="1200" dirty="0"/>
            <a:t>(): </a:t>
          </a:r>
          <a:endParaRPr lang="en-US" sz="2100" kern="1200" dirty="0"/>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solidFill>
                <a:srgbClr val="404040"/>
              </a:solidFill>
              <a:latin typeface="+mn-lt"/>
              <a:cs typeface="Calibri" panose="020F0502020204030204" pitchFamily="34" charset="0"/>
            </a:rPr>
            <a:t>to validate name of doctor/patient/admin</a:t>
          </a:r>
          <a:r>
            <a:rPr lang="en-US" sz="1500" kern="1200" dirty="0"/>
            <a:t>.</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a:solidFill>
                <a:schemeClr val="bg1"/>
              </a:solidFill>
              <a:latin typeface="Calibri" panose="020F0502020204030204" pitchFamily="34" charset="0"/>
              <a:cs typeface="Calibri" panose="020F0502020204030204" pitchFamily="34" charset="0"/>
            </a:rPr>
            <a:t>isalpha_validation1(char *str): </a:t>
          </a:r>
          <a:endParaRPr lang="en-US" sz="2100" kern="1200" dirty="0">
            <a:solidFill>
              <a:schemeClr val="bg1"/>
            </a:solidFill>
          </a:endParaRPr>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solidFill>
                <a:srgbClr val="404040"/>
              </a:solidFill>
              <a:latin typeface="+mn-lt"/>
              <a:cs typeface="Calibri" panose="020F0502020204030204" pitchFamily="34" charset="0"/>
            </a:rPr>
            <a:t>to validate mobile number, MCI licence number, </a:t>
          </a:r>
          <a:r>
            <a:rPr lang="en-IN" sz="1600" b="1" kern="1200" dirty="0" err="1">
              <a:solidFill>
                <a:srgbClr val="404040"/>
              </a:solidFill>
              <a:latin typeface="+mn-lt"/>
              <a:cs typeface="Calibri" panose="020F0502020204030204" pitchFamily="34" charset="0"/>
            </a:rPr>
            <a:t>adhaar</a:t>
          </a:r>
          <a:r>
            <a:rPr lang="en-IN" sz="1600" b="1" kern="1200" dirty="0">
              <a:solidFill>
                <a:srgbClr val="404040"/>
              </a:solidFill>
              <a:latin typeface="+mn-lt"/>
              <a:cs typeface="Calibri" panose="020F0502020204030204" pitchFamily="34" charset="0"/>
            </a:rPr>
            <a:t> number</a:t>
          </a:r>
          <a:endParaRPr lang="en-US" sz="1600" kern="1200" dirty="0">
            <a:latin typeface="+mn-lt"/>
          </a:endParaRP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a:solidFill>
                <a:schemeClr val="bg1"/>
              </a:solidFill>
              <a:latin typeface="Calibri" panose="020F0502020204030204" pitchFamily="34" charset="0"/>
              <a:cs typeface="Calibri" panose="020F0502020204030204" pitchFamily="34" charset="0"/>
            </a:rPr>
            <a:t>isdigit_validation1(char *str): </a:t>
          </a:r>
          <a:endParaRPr lang="en-US" sz="2100" kern="1200" dirty="0">
            <a:solidFill>
              <a:schemeClr val="bg1"/>
            </a:solidFill>
          </a:endParaRPr>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solidFill>
                <a:srgbClr val="404040"/>
              </a:solidFill>
              <a:latin typeface="+mn-lt"/>
              <a:cs typeface="Calibri" panose="020F0502020204030204" pitchFamily="34" charset="0"/>
            </a:rPr>
            <a:t>adding the patient list into file so doctor can be able to see the patient history</a:t>
          </a:r>
          <a:endParaRPr lang="en-US" sz="1600" kern="1200" dirty="0">
            <a:latin typeface="+mn-lt"/>
          </a:endParaRPr>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solidFill>
                <a:schemeClr val="bg1"/>
              </a:solidFill>
              <a:latin typeface="Calibri" panose="020F0502020204030204" pitchFamily="34" charset="0"/>
              <a:cs typeface="Calibri" panose="020F0502020204030204" pitchFamily="34" charset="0"/>
            </a:rPr>
            <a:t>patient_list_to_file</a:t>
          </a:r>
          <a:r>
            <a:rPr lang="en-IN" sz="2100" b="1" kern="1200" dirty="0">
              <a:solidFill>
                <a:schemeClr val="bg1"/>
              </a:solidFill>
              <a:latin typeface="Calibri" panose="020F0502020204030204" pitchFamily="34" charset="0"/>
              <a:cs typeface="Calibri" panose="020F0502020204030204" pitchFamily="34" charset="0"/>
            </a:rPr>
            <a:t>(): </a:t>
          </a:r>
          <a:endParaRPr lang="en-US" sz="2100" kern="1200" dirty="0">
            <a:solidFill>
              <a:schemeClr val="bg1"/>
            </a:solidFill>
          </a:endParaRPr>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This function is used to store the doctor’s details into a file</a:t>
          </a:r>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t>doctor_list_to_file</a:t>
          </a:r>
          <a:r>
            <a:rPr lang="en-IN" sz="2100" b="1" kern="1200" dirty="0"/>
            <a:t>();</a:t>
          </a:r>
          <a:endParaRPr lang="en-US" sz="2100" kern="1200" dirty="0"/>
        </a:p>
      </dsp:txBody>
      <dsp:txXfrm>
        <a:off x="29095" y="2533697"/>
        <a:ext cx="3635986" cy="537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578024" y="-2782367"/>
          <a:ext cx="79972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patient’s details into a file</a:t>
          </a:r>
        </a:p>
      </dsp:txBody>
      <dsp:txXfrm rot="-5400000">
        <a:off x="3694176" y="140520"/>
        <a:ext cx="6528385" cy="721649"/>
      </dsp:txXfrm>
    </dsp:sp>
    <dsp:sp modelId="{48FCBC8A-D981-4BDD-9077-C5DCFF1283E5}">
      <dsp:nvSpPr>
        <dsp:cNvPr id="0" name=""/>
        <dsp:cNvSpPr/>
      </dsp:nvSpPr>
      <dsp:spPr>
        <a:xfrm>
          <a:off x="0" y="1514"/>
          <a:ext cx="3694176" cy="9996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t>patient_list_to_file</a:t>
          </a:r>
          <a:r>
            <a:rPr lang="en-IN" sz="1600" b="1" kern="1200" dirty="0"/>
            <a:t>():</a:t>
          </a:r>
          <a:endParaRPr lang="en-US" sz="1600" kern="1200" dirty="0"/>
        </a:p>
      </dsp:txBody>
      <dsp:txXfrm>
        <a:off x="48799" y="50313"/>
        <a:ext cx="3596578" cy="902061"/>
      </dsp:txXfrm>
    </dsp:sp>
    <dsp:sp modelId="{4C92B8EA-0A83-48E1-A025-52BDF7DA7F8B}">
      <dsp:nvSpPr>
        <dsp:cNvPr id="0" name=""/>
        <dsp:cNvSpPr/>
      </dsp:nvSpPr>
      <dsp:spPr>
        <a:xfrm rot="5400000">
          <a:off x="6539530" y="-1732724"/>
          <a:ext cx="79972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appointments details into a file</a:t>
          </a:r>
        </a:p>
      </dsp:txBody>
      <dsp:txXfrm rot="-5400000">
        <a:off x="3655682" y="1190163"/>
        <a:ext cx="6528385" cy="721649"/>
      </dsp:txXfrm>
    </dsp:sp>
    <dsp:sp modelId="{10BAC0F1-6347-4EFF-AE84-F8583D521FF8}">
      <dsp:nvSpPr>
        <dsp:cNvPr id="0" name=""/>
        <dsp:cNvSpPr/>
      </dsp:nvSpPr>
      <dsp:spPr>
        <a:xfrm>
          <a:off x="0" y="1051157"/>
          <a:ext cx="3694176" cy="99965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solidFill>
                <a:schemeClr val="bg1"/>
              </a:solidFill>
              <a:latin typeface="Calibri" panose="020F0502020204030204" pitchFamily="34" charset="0"/>
              <a:cs typeface="Calibri" panose="020F0502020204030204" pitchFamily="34" charset="0"/>
            </a:rPr>
            <a:t>book_appointment_list_to_file</a:t>
          </a:r>
          <a:r>
            <a:rPr lang="en-IN" sz="1600" b="1" kern="1200" dirty="0">
              <a:solidFill>
                <a:schemeClr val="bg1"/>
              </a:solidFill>
              <a:latin typeface="Calibri" panose="020F0502020204030204" pitchFamily="34" charset="0"/>
              <a:cs typeface="Calibri" panose="020F0502020204030204" pitchFamily="34" charset="0"/>
            </a:rPr>
            <a:t>();</a:t>
          </a:r>
          <a:endParaRPr lang="en-US" sz="1600" kern="1200" dirty="0">
            <a:solidFill>
              <a:schemeClr val="bg1"/>
            </a:solidFill>
          </a:endParaRPr>
        </a:p>
      </dsp:txBody>
      <dsp:txXfrm>
        <a:off x="48799" y="1099956"/>
        <a:ext cx="3596578" cy="902061"/>
      </dsp:txXfrm>
    </dsp:sp>
    <dsp:sp modelId="{510709C5-810D-4F57-93AE-B11BE4A66D64}">
      <dsp:nvSpPr>
        <dsp:cNvPr id="0" name=""/>
        <dsp:cNvSpPr/>
      </dsp:nvSpPr>
      <dsp:spPr>
        <a:xfrm rot="5400000">
          <a:off x="6578024" y="-683081"/>
          <a:ext cx="79972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patient’s medical history details into a file</a:t>
          </a:r>
        </a:p>
      </dsp:txBody>
      <dsp:txXfrm rot="-5400000">
        <a:off x="3694176" y="2239806"/>
        <a:ext cx="6528385" cy="721649"/>
      </dsp:txXfrm>
    </dsp:sp>
    <dsp:sp modelId="{9EA158E1-E99F-415F-8D86-A7D7FDA36423}">
      <dsp:nvSpPr>
        <dsp:cNvPr id="0" name=""/>
        <dsp:cNvSpPr/>
      </dsp:nvSpPr>
      <dsp:spPr>
        <a:xfrm>
          <a:off x="0" y="2100800"/>
          <a:ext cx="3694176" cy="99965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solidFill>
                <a:schemeClr val="bg1"/>
              </a:solidFill>
              <a:latin typeface="Calibri" panose="020F0502020204030204" pitchFamily="34" charset="0"/>
              <a:cs typeface="Calibri" panose="020F0502020204030204" pitchFamily="34" charset="0"/>
            </a:rPr>
            <a:t>record_patient_history_list_to_file</a:t>
          </a:r>
          <a:r>
            <a:rPr lang="en-IN" sz="1600" b="1" kern="1200" dirty="0">
              <a:solidFill>
                <a:schemeClr val="bg1"/>
              </a:solidFill>
              <a:latin typeface="Calibri" panose="020F0502020204030204" pitchFamily="34" charset="0"/>
              <a:cs typeface="Calibri" panose="020F0502020204030204" pitchFamily="34" charset="0"/>
            </a:rPr>
            <a:t>():</a:t>
          </a:r>
          <a:endParaRPr lang="en-US" sz="1600" kern="1200" dirty="0">
            <a:solidFill>
              <a:schemeClr val="bg1"/>
            </a:solidFill>
          </a:endParaRPr>
        </a:p>
      </dsp:txBody>
      <dsp:txXfrm>
        <a:off x="48799" y="2149599"/>
        <a:ext cx="3596578" cy="9020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60225-5764-4E30-9161-68263B42B25E}">
      <dsp:nvSpPr>
        <dsp:cNvPr id="0" name=""/>
        <dsp:cNvSpPr/>
      </dsp:nvSpPr>
      <dsp:spPr>
        <a:xfrm>
          <a:off x="2492257" y="0"/>
          <a:ext cx="5160863" cy="3096517"/>
        </a:xfrm>
        <a:prstGeom prst="roundRect">
          <a:avLst>
            <a:gd name="adj" fmla="val 10000"/>
          </a:avLst>
        </a:prstGeom>
        <a:solidFill>
          <a:srgbClr val="B1E5B1"/>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Coding and Testing</a:t>
          </a:r>
          <a:endParaRPr lang="en-US" sz="6500" kern="1200" dirty="0"/>
        </a:p>
      </dsp:txBody>
      <dsp:txXfrm>
        <a:off x="2582951" y="90694"/>
        <a:ext cx="4979475" cy="29151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2BDBB-383F-41F2-B898-8891D03BE3D0}">
      <dsp:nvSpPr>
        <dsp:cNvPr id="0" name=""/>
        <dsp:cNvSpPr/>
      </dsp:nvSpPr>
      <dsp:spPr>
        <a:xfrm>
          <a:off x="0" y="173482"/>
          <a:ext cx="7729728" cy="1521000"/>
        </a:xfrm>
        <a:prstGeom prst="roundRect">
          <a:avLst/>
        </a:prstGeom>
        <a:solidFill>
          <a:srgbClr val="B1E5B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dirty="0"/>
            <a:t>Testing and output </a:t>
          </a:r>
          <a:endParaRPr lang="en-US" sz="6500" kern="1200" dirty="0"/>
        </a:p>
      </dsp:txBody>
      <dsp:txXfrm>
        <a:off x="74249" y="247731"/>
        <a:ext cx="7581230" cy="13725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3CEA0-B806-4FBD-A7E8-51B93F954B91}">
      <dsp:nvSpPr>
        <dsp:cNvPr id="0" name=""/>
        <dsp:cNvSpPr/>
      </dsp:nvSpPr>
      <dsp:spPr>
        <a:xfrm>
          <a:off x="1539906" y="1407"/>
          <a:ext cx="4184923" cy="2657426"/>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1E8276D-1FCF-4333-8CDA-74F76E75144B}">
      <dsp:nvSpPr>
        <dsp:cNvPr id="0" name=""/>
        <dsp:cNvSpPr/>
      </dsp:nvSpPr>
      <dsp:spPr>
        <a:xfrm>
          <a:off x="2004898" y="443149"/>
          <a:ext cx="4184923" cy="265742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a:t>Valgrind report</a:t>
          </a:r>
          <a:endParaRPr lang="en-US" sz="6500" kern="1200"/>
        </a:p>
      </dsp:txBody>
      <dsp:txXfrm>
        <a:off x="2082731" y="520982"/>
        <a:ext cx="4029257" cy="2501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2FC26A5-2873-4826-B55C-25BA9C61EBF5}" type="datetimeFigureOut">
              <a:rPr lang="en-IN" smtClean="0"/>
              <a:t>13-12-2022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760313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C26A5-2873-4826-B55C-25BA9C61EBF5}" type="datetimeFigureOut">
              <a:rPr lang="en-IN" smtClean="0"/>
              <a:t>13-12-2022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6028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C26A5-2873-4826-B55C-25BA9C61EBF5}" type="datetimeFigureOut">
              <a:rPr lang="en-IN" smtClean="0"/>
              <a:t>13-12-2022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347554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C26A5-2873-4826-B55C-25BA9C61EBF5}" type="datetimeFigureOut">
              <a:rPr lang="en-IN" smtClean="0"/>
              <a:t>13-12-2022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1866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2FC26A5-2873-4826-B55C-25BA9C61EBF5}" type="datetimeFigureOut">
              <a:rPr lang="en-IN" smtClean="0"/>
              <a:t>13-12-2022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3731509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2FC26A5-2873-4826-B55C-25BA9C61EBF5}" type="datetimeFigureOut">
              <a:rPr lang="en-IN" smtClean="0"/>
              <a:t>13-12-2022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97078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2FC26A5-2873-4826-B55C-25BA9C61EBF5}" type="datetimeFigureOut">
              <a:rPr lang="en-IN" smtClean="0"/>
              <a:t>13-12-2022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7022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FC26A5-2873-4826-B55C-25BA9C61EBF5}" type="datetimeFigureOut">
              <a:rPr lang="en-IN" smtClean="0"/>
              <a:t>13-12-2022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02863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C26A5-2873-4826-B55C-25BA9C61EBF5}" type="datetimeFigureOut">
              <a:rPr lang="en-IN" smtClean="0"/>
              <a:t>13-12-2022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69176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FC26A5-2873-4826-B55C-25BA9C61EBF5}" type="datetimeFigureOut">
              <a:rPr lang="en-IN" smtClean="0"/>
              <a:t>13-12-2022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56726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2FC26A5-2873-4826-B55C-25BA9C61EBF5}" type="datetimeFigureOut">
              <a:rPr lang="en-IN" smtClean="0"/>
              <a:t>13-12-2022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56282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2FC26A5-2873-4826-B55C-25BA9C61EBF5}" type="datetimeFigureOut">
              <a:rPr lang="en-IN" smtClean="0"/>
              <a:t>13-12-2022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F43467D-8781-4CA4-A0C1-2F6B5584D468}" type="slidenum">
              <a:rPr lang="en-IN" smtClean="0"/>
              <a:t>‹#›</a:t>
            </a:fld>
            <a:endParaRPr lang="en-IN"/>
          </a:p>
        </p:txBody>
      </p:sp>
    </p:spTree>
    <p:extLst>
      <p:ext uri="{BB962C8B-B14F-4D97-AF65-F5344CB8AC3E}">
        <p14:creationId xmlns:p14="http://schemas.microsoft.com/office/powerpoint/2010/main" val="204695000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work-pn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PGopika/Group4"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ngimg.com/png/72547-thinking-photography-question-mark-man-stock"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en/thank-you-thanks-gratitude-2011012/"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05788A38-5F0C-4592-A0DC-5B634F43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3">
            <a:extLst>
              <a:ext uri="{FF2B5EF4-FFF2-40B4-BE49-F238E27FC236}">
                <a16:creationId xmlns:a16="http://schemas.microsoft.com/office/drawing/2014/main" id="{A2813193-D35D-42A9-A6CA-6D04EFAA7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753770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38A9C7-D8AF-486E-A891-D20EC5F81BC4}"/>
              </a:ext>
            </a:extLst>
          </p:cNvPr>
          <p:cNvSpPr>
            <a:spLocks noGrp="1"/>
          </p:cNvSpPr>
          <p:nvPr>
            <p:ph type="ctrTitle"/>
          </p:nvPr>
        </p:nvSpPr>
        <p:spPr>
          <a:xfrm>
            <a:off x="804672" y="2386744"/>
            <a:ext cx="5928358" cy="1645920"/>
          </a:xfrm>
        </p:spPr>
        <p:txBody>
          <a:bodyPr>
            <a:normAutofit/>
          </a:bodyPr>
          <a:lstStyle/>
          <a:p>
            <a:r>
              <a:rPr lang="en-IN" sz="3200" dirty="0">
                <a:latin typeface="Calibri" panose="020F0502020204030204" pitchFamily="34" charset="0"/>
                <a:cs typeface="Calibri" panose="020F0502020204030204" pitchFamily="34" charset="0"/>
              </a:rPr>
              <a:t>Efficient doctor patient management portal</a:t>
            </a:r>
          </a:p>
        </p:txBody>
      </p:sp>
      <p:sp>
        <p:nvSpPr>
          <p:cNvPr id="3" name="Subtitle 2">
            <a:extLst>
              <a:ext uri="{FF2B5EF4-FFF2-40B4-BE49-F238E27FC236}">
                <a16:creationId xmlns:a16="http://schemas.microsoft.com/office/drawing/2014/main" id="{D8211B48-8056-469E-8DB2-E8DA5F474158}"/>
              </a:ext>
            </a:extLst>
          </p:cNvPr>
          <p:cNvSpPr>
            <a:spLocks noGrp="1"/>
          </p:cNvSpPr>
          <p:nvPr>
            <p:ph type="subTitle" idx="1"/>
          </p:nvPr>
        </p:nvSpPr>
        <p:spPr>
          <a:xfrm>
            <a:off x="804672" y="4352544"/>
            <a:ext cx="5928358" cy="1239894"/>
          </a:xfrm>
        </p:spPr>
        <p:txBody>
          <a:bodyPr>
            <a:normAutofit/>
          </a:bodyPr>
          <a:lstStyle/>
          <a:p>
            <a:r>
              <a:rPr lang="en-IN" sz="2400" dirty="0">
                <a:solidFill>
                  <a:srgbClr val="FFFFFF"/>
                </a:solidFill>
                <a:latin typeface="Times New Roman" panose="02020603050405020304" pitchFamily="18" charset="0"/>
                <a:cs typeface="Times New Roman" panose="02020603050405020304" pitchFamily="18" charset="0"/>
              </a:rPr>
              <a:t>GROUP 4</a:t>
            </a:r>
          </a:p>
        </p:txBody>
      </p:sp>
      <p:pic>
        <p:nvPicPr>
          <p:cNvPr id="7" name="Graphic 6" descr="Stethoscope">
            <a:extLst>
              <a:ext uri="{FF2B5EF4-FFF2-40B4-BE49-F238E27FC236}">
                <a16:creationId xmlns:a16="http://schemas.microsoft.com/office/drawing/2014/main" id="{B4D4DBCC-52B6-1CF1-242C-BEFA5C293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7782" y="1584578"/>
            <a:ext cx="3374138" cy="3374138"/>
          </a:xfrm>
          <a:prstGeom prst="rect">
            <a:avLst/>
          </a:prstGeom>
        </p:spPr>
      </p:pic>
    </p:spTree>
    <p:extLst>
      <p:ext uri="{BB962C8B-B14F-4D97-AF65-F5344CB8AC3E}">
        <p14:creationId xmlns:p14="http://schemas.microsoft.com/office/powerpoint/2010/main" val="98455951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43EC-3BA5-47B5-89EA-560DE35864C0}"/>
              </a:ext>
            </a:extLst>
          </p:cNvPr>
          <p:cNvSpPr>
            <a:spLocks noGrp="1"/>
          </p:cNvSpPr>
          <p:nvPr>
            <p:ph type="title"/>
          </p:nvPr>
        </p:nvSpPr>
        <p:spPr>
          <a:xfrm>
            <a:off x="2231136" y="254000"/>
            <a:ext cx="7756144" cy="806128"/>
          </a:xfrm>
        </p:spPr>
        <p:txBody>
          <a:bodyPr/>
          <a:lstStyle/>
          <a:p>
            <a:r>
              <a:rPr lang="en-IN" dirty="0"/>
              <a:t>FLOW CHART</a:t>
            </a:r>
          </a:p>
        </p:txBody>
      </p:sp>
      <p:sp>
        <p:nvSpPr>
          <p:cNvPr id="30" name="Content Placeholder 29">
            <a:extLst>
              <a:ext uri="{FF2B5EF4-FFF2-40B4-BE49-F238E27FC236}">
                <a16:creationId xmlns:a16="http://schemas.microsoft.com/office/drawing/2014/main" id="{B0D9FAFA-4483-4BF7-9ACD-5199648131C5}"/>
              </a:ext>
            </a:extLst>
          </p:cNvPr>
          <p:cNvSpPr>
            <a:spLocks noGrp="1"/>
          </p:cNvSpPr>
          <p:nvPr>
            <p:ph idx="1"/>
          </p:nvPr>
        </p:nvSpPr>
        <p:spPr>
          <a:xfrm flipV="1">
            <a:off x="529389" y="6857999"/>
            <a:ext cx="11415563" cy="524578"/>
          </a:xfrm>
        </p:spPr>
        <p:style>
          <a:lnRef idx="2">
            <a:schemeClr val="dk1"/>
          </a:lnRef>
          <a:fillRef idx="1">
            <a:schemeClr val="lt1"/>
          </a:fillRef>
          <a:effectRef idx="0">
            <a:schemeClr val="dk1"/>
          </a:effectRef>
          <a:fontRef idx="minor">
            <a:schemeClr val="dk1"/>
          </a:fontRef>
        </p:style>
        <p:txBody>
          <a:bodyPr/>
          <a:lstStyle/>
          <a:p>
            <a:endParaRPr lang="en-IN" dirty="0"/>
          </a:p>
        </p:txBody>
      </p:sp>
      <p:sp>
        <p:nvSpPr>
          <p:cNvPr id="4" name="Oval 3">
            <a:extLst>
              <a:ext uri="{FF2B5EF4-FFF2-40B4-BE49-F238E27FC236}">
                <a16:creationId xmlns:a16="http://schemas.microsoft.com/office/drawing/2014/main" id="{387D2B30-7005-49BC-8B7A-01D48B032C45}"/>
              </a:ext>
            </a:extLst>
          </p:cNvPr>
          <p:cNvSpPr/>
          <p:nvPr/>
        </p:nvSpPr>
        <p:spPr>
          <a:xfrm>
            <a:off x="5293895" y="1429330"/>
            <a:ext cx="1310640" cy="807987"/>
          </a:xfrm>
          <a:prstGeom prst="ellipse">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start</a:t>
            </a:r>
          </a:p>
        </p:txBody>
      </p:sp>
      <p:cxnSp>
        <p:nvCxnSpPr>
          <p:cNvPr id="6" name="Straight Arrow Connector 5">
            <a:extLst>
              <a:ext uri="{FF2B5EF4-FFF2-40B4-BE49-F238E27FC236}">
                <a16:creationId xmlns:a16="http://schemas.microsoft.com/office/drawing/2014/main" id="{AB5CF91C-9B41-4DAD-BDB3-4AE4D6CE046D}"/>
              </a:ext>
            </a:extLst>
          </p:cNvPr>
          <p:cNvCxnSpPr/>
          <p:nvPr/>
        </p:nvCxnSpPr>
        <p:spPr>
          <a:xfrm>
            <a:off x="6169794" y="2646947"/>
            <a:ext cx="0" cy="43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5B36057-B850-4129-AB4F-4703FABC7056}"/>
              </a:ext>
            </a:extLst>
          </p:cNvPr>
          <p:cNvSpPr/>
          <p:nvPr/>
        </p:nvSpPr>
        <p:spPr>
          <a:xfrm>
            <a:off x="5260206" y="2744523"/>
            <a:ext cx="1378018" cy="606392"/>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Main menu</a:t>
            </a:r>
          </a:p>
        </p:txBody>
      </p:sp>
      <p:sp>
        <p:nvSpPr>
          <p:cNvPr id="18" name="Rectangle 17">
            <a:extLst>
              <a:ext uri="{FF2B5EF4-FFF2-40B4-BE49-F238E27FC236}">
                <a16:creationId xmlns:a16="http://schemas.microsoft.com/office/drawing/2014/main" id="{019ECCD7-704D-40BB-B225-77FC9F1B6B69}"/>
              </a:ext>
            </a:extLst>
          </p:cNvPr>
          <p:cNvSpPr/>
          <p:nvPr/>
        </p:nvSpPr>
        <p:spPr>
          <a:xfrm>
            <a:off x="914400" y="3753866"/>
            <a:ext cx="1876926" cy="789261"/>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Admin</a:t>
            </a:r>
          </a:p>
        </p:txBody>
      </p:sp>
      <p:sp>
        <p:nvSpPr>
          <p:cNvPr id="19" name="Rectangle 18">
            <a:extLst>
              <a:ext uri="{FF2B5EF4-FFF2-40B4-BE49-F238E27FC236}">
                <a16:creationId xmlns:a16="http://schemas.microsoft.com/office/drawing/2014/main" id="{7B6D2603-015D-4561-A75B-374B7265ECDF}"/>
              </a:ext>
            </a:extLst>
          </p:cNvPr>
          <p:cNvSpPr/>
          <p:nvPr/>
        </p:nvSpPr>
        <p:spPr>
          <a:xfrm>
            <a:off x="5003533" y="3743110"/>
            <a:ext cx="1791905" cy="789249"/>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Doctor</a:t>
            </a:r>
          </a:p>
        </p:txBody>
      </p:sp>
      <p:sp>
        <p:nvSpPr>
          <p:cNvPr id="20" name="Rectangle 19">
            <a:extLst>
              <a:ext uri="{FF2B5EF4-FFF2-40B4-BE49-F238E27FC236}">
                <a16:creationId xmlns:a16="http://schemas.microsoft.com/office/drawing/2014/main" id="{3E24B9F6-75CE-40C2-96AE-4BCB8F24B075}"/>
              </a:ext>
            </a:extLst>
          </p:cNvPr>
          <p:cNvSpPr/>
          <p:nvPr/>
        </p:nvSpPr>
        <p:spPr>
          <a:xfrm>
            <a:off x="9820975" y="3753286"/>
            <a:ext cx="1655545" cy="789249"/>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Patient</a:t>
            </a:r>
          </a:p>
        </p:txBody>
      </p:sp>
      <p:sp>
        <p:nvSpPr>
          <p:cNvPr id="23" name="Rectangle 22">
            <a:extLst>
              <a:ext uri="{FF2B5EF4-FFF2-40B4-BE49-F238E27FC236}">
                <a16:creationId xmlns:a16="http://schemas.microsoft.com/office/drawing/2014/main" id="{5A515D82-EEA9-47CC-A09B-45B1CE8FAC7A}"/>
              </a:ext>
            </a:extLst>
          </p:cNvPr>
          <p:cNvSpPr/>
          <p:nvPr/>
        </p:nvSpPr>
        <p:spPr>
          <a:xfrm>
            <a:off x="761736" y="4764479"/>
            <a:ext cx="2088682"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1.Add,edit,delete doctor details</a:t>
            </a:r>
          </a:p>
          <a:p>
            <a:pPr algn="ctr"/>
            <a:r>
              <a:rPr lang="en-IN" dirty="0"/>
              <a:t>2.Modify and delete </a:t>
            </a:r>
          </a:p>
          <a:p>
            <a:pPr algn="ctr"/>
            <a:r>
              <a:rPr lang="en-IN" dirty="0"/>
              <a:t>Patient details</a:t>
            </a:r>
          </a:p>
        </p:txBody>
      </p:sp>
      <p:sp>
        <p:nvSpPr>
          <p:cNvPr id="25" name="Rectangle 24">
            <a:extLst>
              <a:ext uri="{FF2B5EF4-FFF2-40B4-BE49-F238E27FC236}">
                <a16:creationId xmlns:a16="http://schemas.microsoft.com/office/drawing/2014/main" id="{2AAA0DAA-0CCA-44A4-B10C-F5F3BE5B6837}"/>
              </a:ext>
            </a:extLst>
          </p:cNvPr>
          <p:cNvSpPr/>
          <p:nvPr/>
        </p:nvSpPr>
        <p:spPr>
          <a:xfrm>
            <a:off x="4631494" y="4786698"/>
            <a:ext cx="2500695"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1.Register</a:t>
            </a:r>
          </a:p>
          <a:p>
            <a:pPr algn="ctr"/>
            <a:r>
              <a:rPr lang="en-IN" dirty="0"/>
              <a:t>2.Enter slots</a:t>
            </a:r>
          </a:p>
          <a:p>
            <a:pPr algn="ctr"/>
            <a:r>
              <a:rPr lang="en-IN" dirty="0"/>
              <a:t>3.Recording patient history</a:t>
            </a:r>
          </a:p>
          <a:p>
            <a:pPr algn="ctr"/>
            <a:r>
              <a:rPr lang="en-IN" dirty="0"/>
              <a:t>4.Changing doctors basic information</a:t>
            </a:r>
          </a:p>
        </p:txBody>
      </p:sp>
      <p:sp>
        <p:nvSpPr>
          <p:cNvPr id="26" name="Rectangle 25">
            <a:extLst>
              <a:ext uri="{FF2B5EF4-FFF2-40B4-BE49-F238E27FC236}">
                <a16:creationId xmlns:a16="http://schemas.microsoft.com/office/drawing/2014/main" id="{50B54E8C-9434-4F60-8377-D518B25B56E0}"/>
              </a:ext>
            </a:extLst>
          </p:cNvPr>
          <p:cNvSpPr/>
          <p:nvPr/>
        </p:nvSpPr>
        <p:spPr>
          <a:xfrm>
            <a:off x="9577352" y="4786698"/>
            <a:ext cx="2233061"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1.Register</a:t>
            </a:r>
          </a:p>
          <a:p>
            <a:pPr algn="ctr"/>
            <a:r>
              <a:rPr lang="en-IN" dirty="0"/>
              <a:t>2.Selecting doctor with specialization he/she want</a:t>
            </a:r>
          </a:p>
          <a:p>
            <a:pPr algn="ctr"/>
            <a:r>
              <a:rPr lang="en-IN" dirty="0"/>
              <a:t>3.Selecting slot</a:t>
            </a:r>
          </a:p>
        </p:txBody>
      </p:sp>
      <p:sp>
        <p:nvSpPr>
          <p:cNvPr id="32" name="Arrow: Down 31">
            <a:extLst>
              <a:ext uri="{FF2B5EF4-FFF2-40B4-BE49-F238E27FC236}">
                <a16:creationId xmlns:a16="http://schemas.microsoft.com/office/drawing/2014/main" id="{3D5D00CD-35C0-4DC3-A86D-67AE388DE475}"/>
              </a:ext>
            </a:extLst>
          </p:cNvPr>
          <p:cNvSpPr/>
          <p:nvPr/>
        </p:nvSpPr>
        <p:spPr>
          <a:xfrm>
            <a:off x="5881842" y="2225519"/>
            <a:ext cx="67373" cy="49865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9602E439-9E15-46C4-91D7-87351139FAEF}"/>
              </a:ext>
            </a:extLst>
          </p:cNvPr>
          <p:cNvCxnSpPr>
            <a:cxnSpLocks/>
            <a:stCxn id="7" idx="1"/>
          </p:cNvCxnSpPr>
          <p:nvPr/>
        </p:nvCxnSpPr>
        <p:spPr>
          <a:xfrm flipH="1">
            <a:off x="1992429" y="3047719"/>
            <a:ext cx="3267777" cy="16183"/>
          </a:xfrm>
          <a:prstGeom prst="line">
            <a:avLst/>
          </a:prstGeom>
          <a:ln>
            <a:solidFill>
              <a:schemeClr val="tx1">
                <a:lumMod val="95000"/>
                <a:lumOff val="5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FACA775-2449-4AE5-88DB-CE10B41550BD}"/>
              </a:ext>
            </a:extLst>
          </p:cNvPr>
          <p:cNvCxnSpPr/>
          <p:nvPr/>
        </p:nvCxnSpPr>
        <p:spPr>
          <a:xfrm>
            <a:off x="1992429" y="3047720"/>
            <a:ext cx="0" cy="684325"/>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5D9A2761-BF74-481E-8862-E39041CEA60C}"/>
              </a:ext>
            </a:extLst>
          </p:cNvPr>
          <p:cNvCxnSpPr>
            <a:cxnSpLocks/>
            <a:stCxn id="7" idx="3"/>
          </p:cNvCxnSpPr>
          <p:nvPr/>
        </p:nvCxnSpPr>
        <p:spPr>
          <a:xfrm>
            <a:off x="6638224" y="3047719"/>
            <a:ext cx="4010525" cy="1"/>
          </a:xfrm>
          <a:prstGeom prst="line">
            <a:avLst/>
          </a:prstGeom>
          <a:ln>
            <a:solidFill>
              <a:schemeClr val="tx1">
                <a:lumMod val="95000"/>
                <a:lumOff val="5000"/>
              </a:schemeClr>
            </a:solidFill>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D5F8A96E-6BC8-43DC-A961-D2BCDBDE0D8F}"/>
              </a:ext>
            </a:extLst>
          </p:cNvPr>
          <p:cNvCxnSpPr>
            <a:cxnSpLocks/>
          </p:cNvCxnSpPr>
          <p:nvPr/>
        </p:nvCxnSpPr>
        <p:spPr>
          <a:xfrm>
            <a:off x="10648748" y="3042730"/>
            <a:ext cx="1" cy="699561"/>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7" name="Arrow: Down 46">
            <a:extLst>
              <a:ext uri="{FF2B5EF4-FFF2-40B4-BE49-F238E27FC236}">
                <a16:creationId xmlns:a16="http://schemas.microsoft.com/office/drawing/2014/main" id="{ADC87787-93DE-4EC0-B14B-EB1C1382965C}"/>
              </a:ext>
            </a:extLst>
          </p:cNvPr>
          <p:cNvSpPr/>
          <p:nvPr/>
        </p:nvSpPr>
        <p:spPr>
          <a:xfrm>
            <a:off x="1696589" y="4552712"/>
            <a:ext cx="77002" cy="211767"/>
          </a:xfrm>
          <a:prstGeom prst="downArrow">
            <a:avLst/>
          </a:prstGeom>
          <a:solidFill>
            <a:schemeClr val="tx1">
              <a:lumMod val="95000"/>
              <a:lumOff val="5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8" name="Arrow: Down 47">
            <a:extLst>
              <a:ext uri="{FF2B5EF4-FFF2-40B4-BE49-F238E27FC236}">
                <a16:creationId xmlns:a16="http://schemas.microsoft.com/office/drawing/2014/main" id="{682ED8EC-E9B2-4754-9D6F-5D65B93EBE12}"/>
              </a:ext>
            </a:extLst>
          </p:cNvPr>
          <p:cNvSpPr/>
          <p:nvPr/>
        </p:nvSpPr>
        <p:spPr>
          <a:xfrm>
            <a:off x="5881842" y="4532359"/>
            <a:ext cx="95202" cy="244162"/>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9" name="Arrow: Down 48">
            <a:extLst>
              <a:ext uri="{FF2B5EF4-FFF2-40B4-BE49-F238E27FC236}">
                <a16:creationId xmlns:a16="http://schemas.microsoft.com/office/drawing/2014/main" id="{DA8FC082-AC52-4D83-9CE6-2B94363448C7}"/>
              </a:ext>
            </a:extLst>
          </p:cNvPr>
          <p:cNvSpPr/>
          <p:nvPr/>
        </p:nvSpPr>
        <p:spPr>
          <a:xfrm>
            <a:off x="10656455" y="4574931"/>
            <a:ext cx="74857" cy="211767"/>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7A53A75C-1FBB-47F3-B2BC-C99E31CC6FD9}"/>
              </a:ext>
            </a:extLst>
          </p:cNvPr>
          <p:cNvCxnSpPr>
            <a:cxnSpLocks/>
          </p:cNvCxnSpPr>
          <p:nvPr/>
        </p:nvCxnSpPr>
        <p:spPr>
          <a:xfrm>
            <a:off x="5881842" y="3242578"/>
            <a:ext cx="0" cy="489467"/>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179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405951488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73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108792003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16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100535413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5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dirty="0"/>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3374557560"/>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72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9AEF9E5C-FCF2-4EC3-A23B-2EC6CBA078F9}"/>
              </a:ext>
            </a:extLst>
          </p:cNvPr>
          <p:cNvSpPr/>
          <p:nvPr/>
        </p:nvSpPr>
        <p:spPr>
          <a:xfrm>
            <a:off x="3643162" y="1358125"/>
            <a:ext cx="4379439" cy="3968496"/>
          </a:xfrm>
          <a:prstGeom prst="rect">
            <a:avLst/>
          </a:prstGeom>
          <a:solidFill>
            <a:schemeClr val="accent2">
              <a:lumMod val="75000"/>
            </a:schemeClr>
          </a:solidFill>
          <a:ln w="190500" cap="sq" cmpd="thinThick">
            <a:solidFill>
              <a:schemeClr val="accent2"/>
            </a:solidFill>
            <a:miter lim="800000"/>
          </a:ln>
        </p:spPr>
        <p:style>
          <a:lnRef idx="1">
            <a:schemeClr val="accent5"/>
          </a:lnRef>
          <a:fillRef idx="2">
            <a:schemeClr val="accent5"/>
          </a:fillRef>
          <a:effectRef idx="1">
            <a:schemeClr val="accent5"/>
          </a:effectRef>
          <a:fontRef idx="minor">
            <a:schemeClr val="dk1"/>
          </a:fontRef>
        </p:style>
        <p:txBody>
          <a:bodyPr vert="horz" wrap="square" lIns="182880" tIns="182880" rIns="182880" bIns="182880" rtlCol="0" anchor="ctr">
            <a:normAutofit/>
          </a:bodyPr>
          <a:lstStyle/>
          <a:p>
            <a:pPr algn="ctr" defTabSz="914400">
              <a:lnSpc>
                <a:spcPct val="90000"/>
              </a:lnSpc>
              <a:spcBef>
                <a:spcPct val="0"/>
              </a:spcBef>
              <a:spcAft>
                <a:spcPts val="600"/>
              </a:spcAft>
            </a:pPr>
            <a:r>
              <a:rPr lang="en-US" sz="3200" kern="1200" cap="all" spc="200" baseline="0" dirty="0">
                <a:solidFill>
                  <a:srgbClr val="FFFFFF"/>
                </a:solidFill>
                <a:latin typeface="+mj-lt"/>
                <a:ea typeface="+mj-ea"/>
                <a:cs typeface="+mj-cs"/>
              </a:rPr>
              <a:t>2.</a:t>
            </a:r>
          </a:p>
          <a:p>
            <a:pPr algn="ctr" defTabSz="914400">
              <a:lnSpc>
                <a:spcPct val="90000"/>
              </a:lnSpc>
              <a:spcBef>
                <a:spcPct val="0"/>
              </a:spcBef>
              <a:spcAft>
                <a:spcPts val="600"/>
              </a:spcAft>
            </a:pPr>
            <a:r>
              <a:rPr lang="en-US" sz="3200" kern="1200" cap="all" spc="200" baseline="0" dirty="0">
                <a:solidFill>
                  <a:srgbClr val="FFFFFF"/>
                </a:solidFill>
                <a:latin typeface="+mj-lt"/>
                <a:ea typeface="+mj-ea"/>
                <a:cs typeface="+mj-cs"/>
              </a:rPr>
              <a:t>Coding And Execution</a:t>
            </a:r>
          </a:p>
        </p:txBody>
      </p:sp>
      <p:sp>
        <p:nvSpPr>
          <p:cNvPr id="3" name="Content Placeholder 2">
            <a:extLst>
              <a:ext uri="{FF2B5EF4-FFF2-40B4-BE49-F238E27FC236}">
                <a16:creationId xmlns:a16="http://schemas.microsoft.com/office/drawing/2014/main" id="{3E14C7B3-0C6A-4F52-9470-B6B7F9A8E826}"/>
              </a:ext>
            </a:extLst>
          </p:cNvPr>
          <p:cNvSpPr>
            <a:spLocks noGrp="1"/>
          </p:cNvSpPr>
          <p:nvPr>
            <p:ph idx="1"/>
          </p:nvPr>
        </p:nvSpPr>
        <p:spPr>
          <a:xfrm>
            <a:off x="6095999" y="1444752"/>
            <a:ext cx="4816392" cy="3968496"/>
          </a:xfrm>
        </p:spPr>
        <p:txBody>
          <a:bodyPr vert="horz" lIns="91440" tIns="45720" rIns="91440" bIns="45720" rtlCol="0" anchor="ctr">
            <a:normAutofit/>
          </a:bodyPr>
          <a:lstStyle/>
          <a:p>
            <a:r>
              <a:rPr lang="en-US">
                <a:solidFill>
                  <a:schemeClr val="tx1">
                    <a:lumMod val="75000"/>
                    <a:lumOff val="25000"/>
                  </a:schemeClr>
                </a:solidFill>
              </a:rPr>
              <a:t>                                                      2</a:t>
            </a:r>
          </a:p>
          <a:p>
            <a:r>
              <a:rPr lang="en-US">
                <a:solidFill>
                  <a:schemeClr val="tx1">
                    <a:lumMod val="75000"/>
                    <a:lumOff val="25000"/>
                  </a:schemeClr>
                </a:solidFill>
              </a:rPr>
              <a:t>                     </a:t>
            </a:r>
          </a:p>
        </p:txBody>
      </p:sp>
    </p:spTree>
    <p:extLst>
      <p:ext uri="{BB962C8B-B14F-4D97-AF65-F5344CB8AC3E}">
        <p14:creationId xmlns:p14="http://schemas.microsoft.com/office/powerpoint/2010/main" val="367995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5B7B-B1D3-45A9-B823-2F27C22C8689}"/>
              </a:ext>
            </a:extLst>
          </p:cNvPr>
          <p:cNvSpPr>
            <a:spLocks noGrp="1"/>
          </p:cNvSpPr>
          <p:nvPr>
            <p:ph type="title"/>
          </p:nvPr>
        </p:nvSpPr>
        <p:spPr>
          <a:xfrm>
            <a:off x="2231136" y="964692"/>
            <a:ext cx="7729728" cy="1188720"/>
          </a:xfrm>
        </p:spPr>
        <p:txBody>
          <a:bodyPr>
            <a:normAutofit/>
          </a:bodyPr>
          <a:lstStyle/>
          <a:p>
            <a:r>
              <a:rPr lang="en-IN"/>
              <a:t>System Architecture</a:t>
            </a:r>
          </a:p>
        </p:txBody>
      </p:sp>
      <p:grpSp>
        <p:nvGrpSpPr>
          <p:cNvPr id="26" name="Google Shape;2494;p47">
            <a:extLst>
              <a:ext uri="{FF2B5EF4-FFF2-40B4-BE49-F238E27FC236}">
                <a16:creationId xmlns:a16="http://schemas.microsoft.com/office/drawing/2014/main" id="{334353D1-F753-48E6-AA5A-2621DDED0F15}"/>
              </a:ext>
            </a:extLst>
          </p:cNvPr>
          <p:cNvGrpSpPr/>
          <p:nvPr/>
        </p:nvGrpSpPr>
        <p:grpSpPr>
          <a:xfrm>
            <a:off x="1332158" y="2346527"/>
            <a:ext cx="8903367" cy="3985015"/>
            <a:chOff x="-15092" y="1139225"/>
            <a:chExt cx="7948102" cy="3644925"/>
          </a:xfrm>
        </p:grpSpPr>
        <p:sp>
          <p:nvSpPr>
            <p:cNvPr id="27" name="Google Shape;2495;p47">
              <a:extLst>
                <a:ext uri="{FF2B5EF4-FFF2-40B4-BE49-F238E27FC236}">
                  <a16:creationId xmlns:a16="http://schemas.microsoft.com/office/drawing/2014/main" id="{AAD6870D-5119-432B-BCED-A1F10B04F801}"/>
                </a:ext>
              </a:extLst>
            </p:cNvPr>
            <p:cNvSpPr/>
            <p:nvPr/>
          </p:nvSpPr>
          <p:spPr>
            <a:xfrm>
              <a:off x="-15092" y="1188750"/>
              <a:ext cx="3760242"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B1E5B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600"/>
                </a:spcAft>
                <a:buNone/>
              </a:pPr>
              <a:r>
                <a:rPr lang="en" b="1" u="sng" dirty="0"/>
                <a:t>DOCTOR:</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R</a:t>
              </a:r>
              <a:r>
                <a:rPr lang="en" sz="2000" dirty="0">
                  <a:latin typeface="Calibri" panose="020F0502020204030204" pitchFamily="34" charset="0"/>
                  <a:cs typeface="Calibri" panose="020F0502020204030204" pitchFamily="34" charset="0"/>
                </a:rPr>
                <a:t>egister/login into the portal,</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see the appointments,</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see patients medical </a:t>
              </a:r>
            </a:p>
            <a:p>
              <a:pPr marL="0" lvl="0" indent="0" algn="l" rtl="0">
                <a:lnSpc>
                  <a:spcPct val="90000"/>
                </a:lnSpc>
                <a:spcBef>
                  <a:spcPts val="0"/>
                </a:spcBef>
                <a:spcAft>
                  <a:spcPts val="600"/>
                </a:spcAft>
                <a:buNone/>
              </a:pPr>
              <a:r>
                <a:rPr lang="en" sz="2000" dirty="0">
                  <a:latin typeface="Calibri" panose="020F0502020204030204" pitchFamily="34" charset="0"/>
                  <a:cs typeface="Calibri" panose="020F0502020204030204" pitchFamily="34" charset="0"/>
                </a:rPr>
                <a:t>history</a:t>
              </a:r>
            </a:p>
          </p:txBody>
        </p:sp>
        <p:sp>
          <p:nvSpPr>
            <p:cNvPr id="28" name="Google Shape;2496;p47">
              <a:extLst>
                <a:ext uri="{FF2B5EF4-FFF2-40B4-BE49-F238E27FC236}">
                  <a16:creationId xmlns:a16="http://schemas.microsoft.com/office/drawing/2014/main" id="{7D74243B-2C3D-4C57-B71F-239B1B61B451}"/>
                </a:ext>
              </a:extLst>
            </p:cNvPr>
            <p:cNvSpPr/>
            <p:nvPr/>
          </p:nvSpPr>
          <p:spPr>
            <a:xfrm>
              <a:off x="-15092" y="2940300"/>
              <a:ext cx="3760242" cy="184385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CBE9ED"/>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rmAutofit/>
            </a:bodyPr>
            <a:lstStyle/>
            <a:p>
              <a:pPr marL="0" lvl="0" indent="0" algn="l" rtl="0">
                <a:lnSpc>
                  <a:spcPct val="90000"/>
                </a:lnSpc>
                <a:spcBef>
                  <a:spcPts val="0"/>
                </a:spcBef>
                <a:spcAft>
                  <a:spcPts val="600"/>
                </a:spcAft>
                <a:buNone/>
              </a:pPr>
              <a:r>
                <a:rPr lang="en" sz="2000" b="1" u="sng" dirty="0"/>
                <a:t>ADMIN</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add,delete or modify </a:t>
              </a:r>
            </a:p>
            <a:p>
              <a:pPr marL="0" lvl="0" indent="0" algn="l" rtl="0">
                <a:lnSpc>
                  <a:spcPct val="90000"/>
                </a:lnSpc>
                <a:spcBef>
                  <a:spcPts val="0"/>
                </a:spcBef>
                <a:spcAft>
                  <a:spcPts val="600"/>
                </a:spcAft>
                <a:buNone/>
              </a:pPr>
              <a:r>
                <a:rPr lang="en" sz="2000" dirty="0">
                  <a:latin typeface="Calibri" panose="020F0502020204030204" pitchFamily="34" charset="0"/>
                  <a:cs typeface="Calibri" panose="020F0502020204030204" pitchFamily="34" charset="0"/>
                </a:rPr>
                <a:t>doctors </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A</a:t>
              </a:r>
              <a:r>
                <a:rPr lang="en" sz="2000" dirty="0">
                  <a:latin typeface="Calibri" panose="020F0502020204030204" pitchFamily="34" charset="0"/>
                  <a:cs typeface="Calibri" panose="020F0502020204030204" pitchFamily="34" charset="0"/>
                </a:rPr>
                <a:t>nd patient details</a:t>
              </a:r>
              <a:endParaRPr sz="2000" dirty="0">
                <a:latin typeface="Calibri" panose="020F0502020204030204" pitchFamily="34" charset="0"/>
                <a:cs typeface="Calibri" panose="020F0502020204030204" pitchFamily="34" charset="0"/>
              </a:endParaRPr>
            </a:p>
          </p:txBody>
        </p:sp>
        <p:sp>
          <p:nvSpPr>
            <p:cNvPr id="29" name="Google Shape;2497;p47">
              <a:extLst>
                <a:ext uri="{FF2B5EF4-FFF2-40B4-BE49-F238E27FC236}">
                  <a16:creationId xmlns:a16="http://schemas.microsoft.com/office/drawing/2014/main" id="{6B6BCC39-BAA7-46DE-8D23-566D8B88DF5C}"/>
                </a:ext>
              </a:extLst>
            </p:cNvPr>
            <p:cNvSpPr/>
            <p:nvPr/>
          </p:nvSpPr>
          <p:spPr>
            <a:xfrm>
              <a:off x="3896266" y="1139225"/>
              <a:ext cx="4036744" cy="1683049"/>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3">
                <a:lumMod val="40000"/>
                <a:lumOff val="60000"/>
              </a:schemeClr>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None/>
              </a:pPr>
              <a:r>
                <a:rPr lang="en-IN" b="1" u="sng" dirty="0"/>
                <a:t>PATIENT</a:t>
              </a:r>
              <a:endParaRPr lang="en" b="1" u="sng" dirty="0"/>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R</a:t>
              </a:r>
              <a:r>
                <a:rPr lang="en" sz="2000" dirty="0">
                  <a:latin typeface="Calibri" panose="020F0502020204030204" pitchFamily="34" charset="0"/>
                  <a:cs typeface="Calibri" panose="020F0502020204030204" pitchFamily="34" charset="0"/>
                </a:rPr>
                <a:t>egister/login to portal</a:t>
              </a:r>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B</a:t>
              </a:r>
              <a:r>
                <a:rPr lang="en" sz="2000" dirty="0">
                  <a:latin typeface="Calibri" panose="020F0502020204030204" pitchFamily="34" charset="0"/>
                  <a:cs typeface="Calibri" panose="020F0502020204030204" pitchFamily="34" charset="0"/>
                </a:rPr>
                <a:t>ooking appointment</a:t>
              </a:r>
              <a:endParaRPr sz="2000" dirty="0">
                <a:latin typeface="Calibri" panose="020F0502020204030204" pitchFamily="34" charset="0"/>
                <a:cs typeface="Calibri" panose="020F0502020204030204" pitchFamily="34" charset="0"/>
              </a:endParaRPr>
            </a:p>
          </p:txBody>
        </p:sp>
        <p:sp>
          <p:nvSpPr>
            <p:cNvPr id="33" name="Google Shape;2499;p47">
              <a:extLst>
                <a:ext uri="{FF2B5EF4-FFF2-40B4-BE49-F238E27FC236}">
                  <a16:creationId xmlns:a16="http://schemas.microsoft.com/office/drawing/2014/main" id="{EB6B1D63-9CD8-4423-892F-1963B7F2765E}"/>
                </a:ext>
              </a:extLst>
            </p:cNvPr>
            <p:cNvSpPr/>
            <p:nvPr/>
          </p:nvSpPr>
          <p:spPr>
            <a:xfrm>
              <a:off x="2830399" y="2018374"/>
              <a:ext cx="1899704"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1">
                <a:lumMod val="40000"/>
                <a:lumOff val="60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None/>
              </a:pPr>
              <a:r>
                <a:rPr lang="en-IN" sz="2400" dirty="0">
                  <a:latin typeface="Calibri" panose="020F0502020204030204" pitchFamily="34" charset="0"/>
                  <a:cs typeface="Calibri" panose="020F0502020204030204" pitchFamily="34" charset="0"/>
                </a:rPr>
                <a:t>D</a:t>
              </a:r>
              <a:r>
                <a:rPr lang="en" sz="2400" dirty="0">
                  <a:latin typeface="Calibri" panose="020F0502020204030204" pitchFamily="34" charset="0"/>
                  <a:cs typeface="Calibri" panose="020F0502020204030204" pitchFamily="34" charset="0"/>
                </a:rPr>
                <a:t>octor Patient Management</a:t>
              </a:r>
            </a:p>
            <a:p>
              <a:pPr marL="0" lvl="0" indent="0" algn="ctr" rtl="0">
                <a:lnSpc>
                  <a:spcPct val="90000"/>
                </a:lnSpc>
                <a:spcBef>
                  <a:spcPts val="0"/>
                </a:spcBef>
                <a:spcAft>
                  <a:spcPts val="600"/>
                </a:spcAft>
                <a:buNone/>
              </a:pPr>
              <a:r>
                <a:rPr lang="en" sz="2400" dirty="0">
                  <a:latin typeface="Calibri" panose="020F0502020204030204" pitchFamily="34" charset="0"/>
                  <a:cs typeface="Calibri" panose="020F0502020204030204" pitchFamily="34" charset="0"/>
                </a:rPr>
                <a:t>Portal </a:t>
              </a:r>
              <a:endParaRPr sz="2400" dirty="0">
                <a:latin typeface="Calibri" panose="020F0502020204030204" pitchFamily="34" charset="0"/>
                <a:cs typeface="Calibri" panose="020F0502020204030204" pitchFamily="34" charset="0"/>
              </a:endParaRPr>
            </a:p>
          </p:txBody>
        </p:sp>
      </p:grpSp>
      <p:sp>
        <p:nvSpPr>
          <p:cNvPr id="3" name="Rectangle 2">
            <a:extLst>
              <a:ext uri="{FF2B5EF4-FFF2-40B4-BE49-F238E27FC236}">
                <a16:creationId xmlns:a16="http://schemas.microsoft.com/office/drawing/2014/main" id="{54F95115-FDC7-46AD-A9B6-21629BFFE432}"/>
              </a:ext>
            </a:extLst>
          </p:cNvPr>
          <p:cNvSpPr/>
          <p:nvPr/>
        </p:nvSpPr>
        <p:spPr>
          <a:xfrm>
            <a:off x="8292662" y="38783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oogle Shape;2498;p47">
            <a:extLst>
              <a:ext uri="{FF2B5EF4-FFF2-40B4-BE49-F238E27FC236}">
                <a16:creationId xmlns:a16="http://schemas.microsoft.com/office/drawing/2014/main" id="{3922BE7A-779C-4C4C-8C68-9EBD4501D989}"/>
              </a:ext>
            </a:extLst>
          </p:cNvPr>
          <p:cNvSpPr/>
          <p:nvPr/>
        </p:nvSpPr>
        <p:spPr>
          <a:xfrm>
            <a:off x="5713613" y="4353090"/>
            <a:ext cx="4521911" cy="1951814"/>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accent2">
              <a:lumMod val="40000"/>
              <a:lumOff val="60000"/>
            </a:schemeClr>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rmAutofit/>
          </a:bodyPr>
          <a:lstStyle/>
          <a:p>
            <a:pPr marL="0" lvl="0" indent="0" algn="r" rtl="0">
              <a:lnSpc>
                <a:spcPct val="90000"/>
              </a:lnSpc>
              <a:spcBef>
                <a:spcPts val="0"/>
              </a:spcBef>
              <a:spcAft>
                <a:spcPts val="600"/>
              </a:spcAft>
              <a:buNone/>
            </a:pPr>
            <a:r>
              <a:rPr lang="en" sz="2000" b="1" dirty="0"/>
              <a:t>Exit-</a:t>
            </a:r>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Can exit from the portal</a:t>
            </a:r>
            <a:endParaRPr lang="e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560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03F0-C36D-4FC9-A2C6-EBD5BFB34D66}"/>
              </a:ext>
            </a:extLst>
          </p:cNvPr>
          <p:cNvSpPr>
            <a:spLocks noGrp="1"/>
          </p:cNvSpPr>
          <p:nvPr>
            <p:ph type="title"/>
          </p:nvPr>
        </p:nvSpPr>
        <p:spPr>
          <a:xfrm>
            <a:off x="2231136" y="231006"/>
            <a:ext cx="7729728" cy="947427"/>
          </a:xfrm>
        </p:spPr>
        <p:txBody>
          <a:bodyPr/>
          <a:lstStyle/>
          <a:p>
            <a:r>
              <a:rPr lang="en-IN" dirty="0"/>
              <a:t>Portal functions</a:t>
            </a:r>
          </a:p>
        </p:txBody>
      </p:sp>
      <p:sp>
        <p:nvSpPr>
          <p:cNvPr id="3" name="Content Placeholder 2">
            <a:extLst>
              <a:ext uri="{FF2B5EF4-FFF2-40B4-BE49-F238E27FC236}">
                <a16:creationId xmlns:a16="http://schemas.microsoft.com/office/drawing/2014/main" id="{EA6B5CF6-3F12-4D54-B499-BB21F1DC392B}"/>
              </a:ext>
            </a:extLst>
          </p:cNvPr>
          <p:cNvSpPr>
            <a:spLocks noGrp="1"/>
          </p:cNvSpPr>
          <p:nvPr>
            <p:ph idx="1"/>
          </p:nvPr>
        </p:nvSpPr>
        <p:spPr/>
        <p:txBody>
          <a:bodyPr/>
          <a:lstStyle/>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p:txBody>
      </p:sp>
      <p:grpSp>
        <p:nvGrpSpPr>
          <p:cNvPr id="4" name="Google Shape;2512;p49">
            <a:extLst>
              <a:ext uri="{FF2B5EF4-FFF2-40B4-BE49-F238E27FC236}">
                <a16:creationId xmlns:a16="http://schemas.microsoft.com/office/drawing/2014/main" id="{B3AF98DB-14EB-46F7-835F-55FC27987BFA}"/>
              </a:ext>
            </a:extLst>
          </p:cNvPr>
          <p:cNvGrpSpPr/>
          <p:nvPr/>
        </p:nvGrpSpPr>
        <p:grpSpPr>
          <a:xfrm>
            <a:off x="2721507" y="1805717"/>
            <a:ext cx="5221800" cy="731700"/>
            <a:chOff x="3145920" y="2528863"/>
            <a:chExt cx="5221800" cy="731700"/>
          </a:xfrm>
          <a:solidFill>
            <a:schemeClr val="accent2">
              <a:lumMod val="40000"/>
              <a:lumOff val="60000"/>
            </a:schemeClr>
          </a:solidFill>
        </p:grpSpPr>
        <p:sp>
          <p:nvSpPr>
            <p:cNvPr id="5" name="Google Shape;2513;p49">
              <a:extLst>
                <a:ext uri="{FF2B5EF4-FFF2-40B4-BE49-F238E27FC236}">
                  <a16:creationId xmlns:a16="http://schemas.microsoft.com/office/drawing/2014/main" id="{43C4ED2B-5D77-49E0-8A69-AE74865D1B4D}"/>
                </a:ext>
              </a:extLst>
            </p:cNvPr>
            <p:cNvSpPr/>
            <p:nvPr/>
          </p:nvSpPr>
          <p:spPr>
            <a:xfrm>
              <a:off x="3145920" y="2528863"/>
              <a:ext cx="5221800" cy="7317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 name="Google Shape;2514;p49">
              <a:extLst>
                <a:ext uri="{FF2B5EF4-FFF2-40B4-BE49-F238E27FC236}">
                  <a16:creationId xmlns:a16="http://schemas.microsoft.com/office/drawing/2014/main" id="{9C01D12E-CFEB-4207-B878-D375A984CBC6}"/>
                </a:ext>
              </a:extLst>
            </p:cNvPr>
            <p:cNvSpPr txBox="1"/>
            <p:nvPr/>
          </p:nvSpPr>
          <p:spPr>
            <a:xfrm>
              <a:off x="3299399" y="2607363"/>
              <a:ext cx="4765800" cy="5754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457200" lvl="0" indent="0" algn="l" rtl="0">
                <a:lnSpc>
                  <a:spcPct val="115000"/>
                </a:lnSpc>
                <a:spcBef>
                  <a:spcPts val="0"/>
                </a:spcBef>
                <a:spcAft>
                  <a:spcPts val="0"/>
                </a:spcAft>
                <a:buNone/>
              </a:pPr>
              <a:r>
                <a:rPr lang="en" dirty="0">
                  <a:solidFill>
                    <a:schemeClr val="dk1"/>
                  </a:solidFill>
                  <a:latin typeface="Times New Roman" panose="02020603050405020304" pitchFamily="18" charset="0"/>
                  <a:ea typeface="Roboto"/>
                  <a:cs typeface="Times New Roman" panose="02020603050405020304" pitchFamily="18" charset="0"/>
                  <a:sym typeface="Barlow Semi Condensed"/>
                </a:rPr>
                <a:t>Regestering doctor, fixing slots,allocating patients to doctors, storing patients history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8" name="Google Shape;2516;p49">
            <a:extLst>
              <a:ext uri="{FF2B5EF4-FFF2-40B4-BE49-F238E27FC236}">
                <a16:creationId xmlns:a16="http://schemas.microsoft.com/office/drawing/2014/main" id="{FA748EF2-46C5-431A-B08C-D1A0439835CF}"/>
              </a:ext>
            </a:extLst>
          </p:cNvPr>
          <p:cNvSpPr/>
          <p:nvPr/>
        </p:nvSpPr>
        <p:spPr>
          <a:xfrm>
            <a:off x="2721401" y="2684874"/>
            <a:ext cx="5221906" cy="731700"/>
          </a:xfrm>
          <a:prstGeom prst="rect">
            <a:avLst/>
          </a:prstGeom>
          <a:solidFill>
            <a:srgbClr val="B1E5B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            Registering patient , book doctor according to the specialization and availability</a:t>
            </a:r>
            <a:endParaRPr dirty="0">
              <a:latin typeface="Times New Roman" panose="02020603050405020304" pitchFamily="18" charset="0"/>
              <a:cs typeface="Times New Roman" panose="02020603050405020304" pitchFamily="18" charset="0"/>
            </a:endParaRPr>
          </a:p>
        </p:txBody>
      </p:sp>
      <p:sp>
        <p:nvSpPr>
          <p:cNvPr id="11" name="Google Shape;2522;p49">
            <a:extLst>
              <a:ext uri="{FF2B5EF4-FFF2-40B4-BE49-F238E27FC236}">
                <a16:creationId xmlns:a16="http://schemas.microsoft.com/office/drawing/2014/main" id="{783CF6D0-1D90-469C-8488-F07C362F19BE}"/>
              </a:ext>
            </a:extLst>
          </p:cNvPr>
          <p:cNvSpPr/>
          <p:nvPr/>
        </p:nvSpPr>
        <p:spPr>
          <a:xfrm>
            <a:off x="2721593" y="3547291"/>
            <a:ext cx="5221714" cy="7317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Modifying , adding,</a:t>
            </a: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deleting doctor details</a:t>
            </a:r>
            <a:endParaRPr dirty="0">
              <a:latin typeface="Times New Roman" panose="02020603050405020304" pitchFamily="18" charset="0"/>
              <a:cs typeface="Times New Roman" panose="02020603050405020304" pitchFamily="18" charset="0"/>
            </a:endParaRPr>
          </a:p>
        </p:txBody>
      </p:sp>
      <p:sp>
        <p:nvSpPr>
          <p:cNvPr id="14" name="Google Shape;2519;p49">
            <a:extLst>
              <a:ext uri="{FF2B5EF4-FFF2-40B4-BE49-F238E27FC236}">
                <a16:creationId xmlns:a16="http://schemas.microsoft.com/office/drawing/2014/main" id="{79612B46-CF56-4439-BA09-C8D325359536}"/>
              </a:ext>
            </a:extLst>
          </p:cNvPr>
          <p:cNvSpPr/>
          <p:nvPr/>
        </p:nvSpPr>
        <p:spPr>
          <a:xfrm>
            <a:off x="2721401" y="4409708"/>
            <a:ext cx="5200319" cy="731700"/>
          </a:xfrm>
          <a:prstGeom prst="rect">
            <a:avLst/>
          </a:prstGeom>
          <a:solidFill>
            <a:srgbClr val="B1E5B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Adding and deleting patient details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21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55EC1F8-3EDC-EDD9-FFD7-37CFE2DDCDB7}"/>
              </a:ext>
            </a:extLst>
          </p:cNvPr>
          <p:cNvGraphicFramePr>
            <a:graphicFrameLocks noGrp="1"/>
          </p:cNvGraphicFramePr>
          <p:nvPr>
            <p:ph idx="1"/>
            <p:extLst>
              <p:ext uri="{D42A27DB-BD31-4B8C-83A1-F6EECF244321}">
                <p14:modId xmlns:p14="http://schemas.microsoft.com/office/powerpoint/2010/main" val="35592557"/>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14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descr="A screenshot of a computer&#10;&#10;Description automatically generated with medium confidence">
            <a:extLst>
              <a:ext uri="{FF2B5EF4-FFF2-40B4-BE49-F238E27FC236}">
                <a16:creationId xmlns:a16="http://schemas.microsoft.com/office/drawing/2014/main" id="{0851FCF7-0D66-42DF-AFFF-24E518E788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5" t="3343" r="-1" b="7282"/>
          <a:stretch/>
        </p:blipFill>
        <p:spPr>
          <a:xfrm>
            <a:off x="664143" y="981777"/>
            <a:ext cx="11117953" cy="5611528"/>
          </a:xfrm>
          <a:prstGeom prst="rect">
            <a:avLst/>
          </a:prstGeom>
        </p:spPr>
      </p:pic>
      <p:sp>
        <p:nvSpPr>
          <p:cNvPr id="10" name="TextBox 9">
            <a:extLst>
              <a:ext uri="{FF2B5EF4-FFF2-40B4-BE49-F238E27FC236}">
                <a16:creationId xmlns:a16="http://schemas.microsoft.com/office/drawing/2014/main" id="{B5F4A9EC-9A1F-4639-A450-CF2024B1D4BC}"/>
              </a:ext>
            </a:extLst>
          </p:cNvPr>
          <p:cNvSpPr txBox="1"/>
          <p:nvPr/>
        </p:nvSpPr>
        <p:spPr>
          <a:xfrm>
            <a:off x="664143" y="357375"/>
            <a:ext cx="6506678" cy="523220"/>
          </a:xfrm>
          <a:prstGeom prst="rect">
            <a:avLst/>
          </a:prstGeom>
          <a:noFill/>
        </p:spPr>
        <p:txBody>
          <a:bodyPr wrap="square" rtlCol="0">
            <a:spAutoFit/>
          </a:bodyPr>
          <a:lstStyle/>
          <a:p>
            <a:r>
              <a:rPr lang="en-IN" sz="2800" b="1" u="sng" dirty="0">
                <a:latin typeface="Calibri" panose="020F0502020204030204" pitchFamily="34" charset="0"/>
                <a:cs typeface="Calibri" panose="020F0502020204030204" pitchFamily="34" charset="0"/>
              </a:rPr>
              <a:t>SPLINT TOOL REPORT</a:t>
            </a:r>
          </a:p>
        </p:txBody>
      </p:sp>
    </p:spTree>
    <p:extLst>
      <p:ext uri="{BB962C8B-B14F-4D97-AF65-F5344CB8AC3E}">
        <p14:creationId xmlns:p14="http://schemas.microsoft.com/office/powerpoint/2010/main" val="274397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Picture 4" descr="A picture containing toy&#10;&#10;Description automatically generated">
            <a:extLst>
              <a:ext uri="{FF2B5EF4-FFF2-40B4-BE49-F238E27FC236}">
                <a16:creationId xmlns:a16="http://schemas.microsoft.com/office/drawing/2014/main" id="{134FD3B3-DB72-48F2-A051-EBD1F4A56B2D}"/>
              </a:ext>
            </a:extLst>
          </p:cNvPr>
          <p:cNvPicPr>
            <a:picLocks noChangeAspect="1"/>
          </p:cNvPicPr>
          <p:nvPr/>
        </p:nvPicPr>
        <p:blipFill rotWithShape="1">
          <a:blip r:embed="rId2">
            <a:duotone>
              <a:schemeClr val="accent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63DD1541-0C58-4555-A422-8B96792DF911}"/>
              </a:ext>
            </a:extLst>
          </p:cNvPr>
          <p:cNvSpPr>
            <a:spLocks noGrp="1"/>
          </p:cNvSpPr>
          <p:nvPr>
            <p:ph type="title"/>
          </p:nvPr>
        </p:nvSpPr>
        <p:spPr>
          <a:xfrm>
            <a:off x="2231136" y="964692"/>
            <a:ext cx="7729728" cy="1188720"/>
          </a:xfrm>
          <a:solidFill>
            <a:srgbClr val="FFFFFF">
              <a:alpha val="80000"/>
            </a:srgbClr>
          </a:solidFill>
        </p:spPr>
        <p:txBody>
          <a:bodyPr>
            <a:normAutofit/>
          </a:bodyPr>
          <a:lstStyle/>
          <a:p>
            <a:r>
              <a:rPr lang="en-IN" b="1" dirty="0"/>
              <a:t>Group Members</a:t>
            </a:r>
          </a:p>
        </p:txBody>
      </p:sp>
      <p:sp>
        <p:nvSpPr>
          <p:cNvPr id="3" name="Content Placeholder 2">
            <a:extLst>
              <a:ext uri="{FF2B5EF4-FFF2-40B4-BE49-F238E27FC236}">
                <a16:creationId xmlns:a16="http://schemas.microsoft.com/office/drawing/2014/main" id="{5D06D2E2-EFB3-44D2-8F8F-9E018F585E3F}"/>
              </a:ext>
            </a:extLst>
          </p:cNvPr>
          <p:cNvSpPr>
            <a:spLocks noGrp="1"/>
          </p:cNvSpPr>
          <p:nvPr>
            <p:ph idx="1"/>
          </p:nvPr>
        </p:nvSpPr>
        <p:spPr>
          <a:xfrm>
            <a:off x="2231136" y="2638044"/>
            <a:ext cx="7729728" cy="3101983"/>
          </a:xfrm>
        </p:spPr>
        <p:txBody>
          <a:bodyPr>
            <a:normAutofit/>
          </a:bodyPr>
          <a:lstStyle/>
          <a:p>
            <a:r>
              <a:rPr lang="en-IN" sz="2800" b="1" dirty="0">
                <a:latin typeface="Calibri" panose="020F0502020204030204" pitchFamily="34" charset="0"/>
                <a:cs typeface="Calibri" panose="020F0502020204030204" pitchFamily="34" charset="0"/>
              </a:rPr>
              <a:t>Bharapaneedi Navya Sree</a:t>
            </a:r>
          </a:p>
          <a:p>
            <a:r>
              <a:rPr lang="en-IN" sz="2800" b="1" dirty="0">
                <a:latin typeface="Calibri" panose="020F0502020204030204" pitchFamily="34" charset="0"/>
                <a:cs typeface="Calibri" panose="020F0502020204030204" pitchFamily="34" charset="0"/>
              </a:rPr>
              <a:t>Harshitha . N</a:t>
            </a:r>
          </a:p>
          <a:p>
            <a:r>
              <a:rPr lang="en-IN" sz="2800" b="1" dirty="0">
                <a:latin typeface="Calibri" panose="020F0502020204030204" pitchFamily="34" charset="0"/>
                <a:cs typeface="Calibri" panose="020F0502020204030204" pitchFamily="34" charset="0"/>
              </a:rPr>
              <a:t>Gavireddy Sireesha</a:t>
            </a:r>
          </a:p>
          <a:p>
            <a:r>
              <a:rPr lang="en-IN" sz="2800" b="1" dirty="0">
                <a:latin typeface="Calibri" panose="020F0502020204030204" pitchFamily="34" charset="0"/>
                <a:cs typeface="Calibri" panose="020F0502020204030204" pitchFamily="34" charset="0"/>
              </a:rPr>
              <a:t>Lasya Pandeti</a:t>
            </a:r>
          </a:p>
          <a:p>
            <a:r>
              <a:rPr lang="en-IN" sz="2800" b="1" dirty="0">
                <a:latin typeface="Calibri" panose="020F0502020204030204" pitchFamily="34" charset="0"/>
                <a:cs typeface="Calibri" panose="020F0502020204030204" pitchFamily="34" charset="0"/>
              </a:rPr>
              <a:t>Gopika . P</a:t>
            </a:r>
          </a:p>
        </p:txBody>
      </p:sp>
      <p:sp>
        <p:nvSpPr>
          <p:cNvPr id="6" name="TextBox 5">
            <a:extLst>
              <a:ext uri="{FF2B5EF4-FFF2-40B4-BE49-F238E27FC236}">
                <a16:creationId xmlns:a16="http://schemas.microsoft.com/office/drawing/2014/main" id="{DEAF57AE-E341-43C2-BB9F-1E1F8BA2745B}"/>
              </a:ext>
            </a:extLst>
          </p:cNvPr>
          <p:cNvSpPr txBox="1"/>
          <p:nvPr/>
        </p:nvSpPr>
        <p:spPr>
          <a:xfrm>
            <a:off x="9737482" y="6657945"/>
            <a:ext cx="2454518" cy="200055"/>
          </a:xfrm>
          <a:prstGeom prst="rect">
            <a:avLst/>
          </a:prstGeom>
          <a:solidFill>
            <a:srgbClr val="000000"/>
          </a:solidFill>
        </p:spPr>
        <p:txBody>
          <a:bodyPr wrap="none" rtlCol="0">
            <a:spAutoFit/>
          </a:bodyPr>
          <a:lstStyle/>
          <a:p>
            <a:pPr algn="r">
              <a:spcAft>
                <a:spcPts val="600"/>
              </a:spcAft>
            </a:pPr>
            <a:r>
              <a:rPr lang="en-IN" sz="700" dirty="0">
                <a:solidFill>
                  <a:srgbClr val="FFFFFF"/>
                </a:solidFill>
                <a:hlinkClick r:id="rId3" tooltip="https://www.pngall.com/team-work-png">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dirty="0">
              <a:solidFill>
                <a:srgbClr val="FFFFFF"/>
              </a:solidFill>
            </a:endParaRPr>
          </a:p>
        </p:txBody>
      </p:sp>
    </p:spTree>
    <p:extLst>
      <p:ext uri="{BB962C8B-B14F-4D97-AF65-F5344CB8AC3E}">
        <p14:creationId xmlns:p14="http://schemas.microsoft.com/office/powerpoint/2010/main" val="197155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88D342C-6225-B354-B5A2-E336515767A0}"/>
              </a:ext>
            </a:extLst>
          </p:cNvPr>
          <p:cNvGraphicFramePr>
            <a:graphicFrameLocks noGrp="1"/>
          </p:cNvGraphicFramePr>
          <p:nvPr>
            <p:ph idx="1"/>
            <p:extLst>
              <p:ext uri="{D42A27DB-BD31-4B8C-83A1-F6EECF244321}">
                <p14:modId xmlns:p14="http://schemas.microsoft.com/office/powerpoint/2010/main" val="2125629135"/>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641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4FCB1BA-B63D-45D8-95AE-2B9609CB7A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8" t="25180" r="740" b="7563"/>
          <a:stretch/>
        </p:blipFill>
        <p:spPr>
          <a:xfrm>
            <a:off x="804334" y="1212061"/>
            <a:ext cx="10505350" cy="3985581"/>
          </a:xfrm>
          <a:prstGeom prst="rect">
            <a:avLst/>
          </a:prstGeom>
        </p:spPr>
      </p:pic>
      <p:sp>
        <p:nvSpPr>
          <p:cNvPr id="2" name="TextBox 1">
            <a:extLst>
              <a:ext uri="{FF2B5EF4-FFF2-40B4-BE49-F238E27FC236}">
                <a16:creationId xmlns:a16="http://schemas.microsoft.com/office/drawing/2014/main" id="{0C3CAC25-204C-4DA0-8E0D-091030DC18D4}"/>
              </a:ext>
            </a:extLst>
          </p:cNvPr>
          <p:cNvSpPr txBox="1"/>
          <p:nvPr/>
        </p:nvSpPr>
        <p:spPr>
          <a:xfrm>
            <a:off x="1761423" y="625642"/>
            <a:ext cx="4244741" cy="369332"/>
          </a:xfrm>
          <a:prstGeom prst="rect">
            <a:avLst/>
          </a:prstGeom>
          <a:noFill/>
        </p:spPr>
        <p:txBody>
          <a:bodyPr wrap="square" rtlCol="0">
            <a:spAutoFit/>
          </a:bodyPr>
          <a:lstStyle/>
          <a:p>
            <a:r>
              <a:rPr lang="en-IN" b="1" u="sng" dirty="0"/>
              <a:t>MAIN WINDOW</a:t>
            </a:r>
          </a:p>
        </p:txBody>
      </p:sp>
    </p:spTree>
    <p:extLst>
      <p:ext uri="{BB962C8B-B14F-4D97-AF65-F5344CB8AC3E}">
        <p14:creationId xmlns:p14="http://schemas.microsoft.com/office/powerpoint/2010/main" val="93719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EE77B027-7945-4E94-BE7F-1DEB67B552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5" t="4166" r="272" b="6279"/>
          <a:stretch/>
        </p:blipFill>
        <p:spPr>
          <a:xfrm>
            <a:off x="664143" y="1318661"/>
            <a:ext cx="9683016" cy="4552750"/>
          </a:xfrm>
        </p:spPr>
      </p:pic>
      <p:sp>
        <p:nvSpPr>
          <p:cNvPr id="2" name="TextBox 1">
            <a:extLst>
              <a:ext uri="{FF2B5EF4-FFF2-40B4-BE49-F238E27FC236}">
                <a16:creationId xmlns:a16="http://schemas.microsoft.com/office/drawing/2014/main" id="{E47A022B-26A2-40BF-9E01-75DFD756F5D7}"/>
              </a:ext>
            </a:extLst>
          </p:cNvPr>
          <p:cNvSpPr txBox="1"/>
          <p:nvPr/>
        </p:nvSpPr>
        <p:spPr>
          <a:xfrm flipH="1">
            <a:off x="2136808" y="524924"/>
            <a:ext cx="4446872" cy="461665"/>
          </a:xfrm>
          <a:prstGeom prst="rect">
            <a:avLst/>
          </a:prstGeom>
          <a:noFill/>
        </p:spPr>
        <p:txBody>
          <a:bodyPr wrap="square" rtlCol="0">
            <a:spAutoFit/>
          </a:bodyPr>
          <a:lstStyle/>
          <a:p>
            <a:r>
              <a:rPr lang="en-IN" sz="2400" b="1" u="sng" dirty="0"/>
              <a:t>DOCTOR REGISTRATION</a:t>
            </a:r>
          </a:p>
        </p:txBody>
      </p:sp>
    </p:spTree>
    <p:extLst>
      <p:ext uri="{BB962C8B-B14F-4D97-AF65-F5344CB8AC3E}">
        <p14:creationId xmlns:p14="http://schemas.microsoft.com/office/powerpoint/2010/main" val="179972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DBB2E416-60F8-4695-98A7-D7C856CAC5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280" r="764" b="10456"/>
          <a:stretch/>
        </p:blipFill>
        <p:spPr>
          <a:xfrm>
            <a:off x="837745" y="1472664"/>
            <a:ext cx="11116831" cy="5120641"/>
          </a:xfrm>
          <a:prstGeom prst="rect">
            <a:avLst/>
          </a:prstGeom>
        </p:spPr>
      </p:pic>
      <p:sp>
        <p:nvSpPr>
          <p:cNvPr id="2" name="TextBox 1">
            <a:extLst>
              <a:ext uri="{FF2B5EF4-FFF2-40B4-BE49-F238E27FC236}">
                <a16:creationId xmlns:a16="http://schemas.microsoft.com/office/drawing/2014/main" id="{85A81E84-1CC9-4D1C-8F0B-22085C79B074}"/>
              </a:ext>
            </a:extLst>
          </p:cNvPr>
          <p:cNvSpPr txBox="1"/>
          <p:nvPr/>
        </p:nvSpPr>
        <p:spPr>
          <a:xfrm>
            <a:off x="1694046" y="510139"/>
            <a:ext cx="5380522" cy="461665"/>
          </a:xfrm>
          <a:prstGeom prst="rect">
            <a:avLst/>
          </a:prstGeom>
          <a:noFill/>
        </p:spPr>
        <p:txBody>
          <a:bodyPr wrap="square" rtlCol="0">
            <a:spAutoFit/>
          </a:bodyPr>
          <a:lstStyle/>
          <a:p>
            <a:r>
              <a:rPr lang="en-IN" sz="2400" b="1" u="sng" dirty="0"/>
              <a:t>PATIENT REGISTRATION</a:t>
            </a:r>
          </a:p>
        </p:txBody>
      </p:sp>
    </p:spTree>
    <p:extLst>
      <p:ext uri="{BB962C8B-B14F-4D97-AF65-F5344CB8AC3E}">
        <p14:creationId xmlns:p14="http://schemas.microsoft.com/office/powerpoint/2010/main" val="269651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Content Placeholder 9" descr="Text&#10;&#10;Description automatically generated">
            <a:extLst>
              <a:ext uri="{FF2B5EF4-FFF2-40B4-BE49-F238E27FC236}">
                <a16:creationId xmlns:a16="http://schemas.microsoft.com/office/drawing/2014/main" id="{5F7357A1-A2A3-42C4-B6BC-1E86AB1C8F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50" r="2026" b="12843"/>
          <a:stretch/>
        </p:blipFill>
        <p:spPr>
          <a:xfrm>
            <a:off x="406667" y="1135781"/>
            <a:ext cx="11378665" cy="5409679"/>
          </a:xfrm>
          <a:prstGeom prst="rect">
            <a:avLst/>
          </a:prstGeom>
        </p:spPr>
      </p:pic>
      <p:sp>
        <p:nvSpPr>
          <p:cNvPr id="2" name="TextBox 1">
            <a:extLst>
              <a:ext uri="{FF2B5EF4-FFF2-40B4-BE49-F238E27FC236}">
                <a16:creationId xmlns:a16="http://schemas.microsoft.com/office/drawing/2014/main" id="{F5682A3E-DC9B-4BC8-9906-AC39F212BF72}"/>
              </a:ext>
            </a:extLst>
          </p:cNvPr>
          <p:cNvSpPr txBox="1"/>
          <p:nvPr/>
        </p:nvSpPr>
        <p:spPr>
          <a:xfrm>
            <a:off x="1684421" y="471638"/>
            <a:ext cx="5601903" cy="461665"/>
          </a:xfrm>
          <a:prstGeom prst="rect">
            <a:avLst/>
          </a:prstGeom>
          <a:noFill/>
        </p:spPr>
        <p:txBody>
          <a:bodyPr wrap="square" rtlCol="0">
            <a:spAutoFit/>
          </a:bodyPr>
          <a:lstStyle/>
          <a:p>
            <a:r>
              <a:rPr lang="en-IN" sz="2400" b="1" u="sng" dirty="0"/>
              <a:t>SLOT BOOKING</a:t>
            </a:r>
          </a:p>
        </p:txBody>
      </p:sp>
    </p:spTree>
    <p:extLst>
      <p:ext uri="{BB962C8B-B14F-4D97-AF65-F5344CB8AC3E}">
        <p14:creationId xmlns:p14="http://schemas.microsoft.com/office/powerpoint/2010/main" val="71922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DBD908A8-0859-4727-9906-C94A40C2B4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51" r="3369" b="38246"/>
          <a:stretch/>
        </p:blipFill>
        <p:spPr>
          <a:xfrm>
            <a:off x="723100" y="1953928"/>
            <a:ext cx="10640317" cy="4215865"/>
          </a:xfrm>
          <a:prstGeom prst="rect">
            <a:avLst/>
          </a:prstGeom>
        </p:spPr>
      </p:pic>
      <p:sp>
        <p:nvSpPr>
          <p:cNvPr id="2" name="TextBox 1">
            <a:extLst>
              <a:ext uri="{FF2B5EF4-FFF2-40B4-BE49-F238E27FC236}">
                <a16:creationId xmlns:a16="http://schemas.microsoft.com/office/drawing/2014/main" id="{477C22E8-0F4A-4948-A512-DF90070A3440}"/>
              </a:ext>
            </a:extLst>
          </p:cNvPr>
          <p:cNvSpPr txBox="1"/>
          <p:nvPr/>
        </p:nvSpPr>
        <p:spPr>
          <a:xfrm>
            <a:off x="962526" y="712269"/>
            <a:ext cx="5486400" cy="830997"/>
          </a:xfrm>
          <a:prstGeom prst="rect">
            <a:avLst/>
          </a:prstGeom>
          <a:noFill/>
        </p:spPr>
        <p:txBody>
          <a:bodyPr wrap="square" rtlCol="0">
            <a:spAutoFit/>
          </a:bodyPr>
          <a:lstStyle/>
          <a:p>
            <a:r>
              <a:rPr lang="en-IN" sz="2400" b="1" u="sng" dirty="0"/>
              <a:t>RECORD PATIENT MEDICAL HISTORY</a:t>
            </a:r>
          </a:p>
        </p:txBody>
      </p:sp>
    </p:spTree>
    <p:extLst>
      <p:ext uri="{BB962C8B-B14F-4D97-AF65-F5344CB8AC3E}">
        <p14:creationId xmlns:p14="http://schemas.microsoft.com/office/powerpoint/2010/main" val="7477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D298789-90B1-4B1E-AC0D-9D4025F410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50" r="3527" b="29262"/>
          <a:stretch/>
        </p:blipFill>
        <p:spPr>
          <a:xfrm>
            <a:off x="827773" y="1982803"/>
            <a:ext cx="10851616" cy="4244741"/>
          </a:xfrm>
          <a:prstGeom prst="rect">
            <a:avLst/>
          </a:prstGeom>
        </p:spPr>
      </p:pic>
      <p:sp>
        <p:nvSpPr>
          <p:cNvPr id="2" name="TextBox 1">
            <a:extLst>
              <a:ext uri="{FF2B5EF4-FFF2-40B4-BE49-F238E27FC236}">
                <a16:creationId xmlns:a16="http://schemas.microsoft.com/office/drawing/2014/main" id="{121F0727-BB49-45A6-A35D-8EC6B414B089}"/>
              </a:ext>
            </a:extLst>
          </p:cNvPr>
          <p:cNvSpPr txBox="1"/>
          <p:nvPr/>
        </p:nvSpPr>
        <p:spPr>
          <a:xfrm>
            <a:off x="2695074" y="856648"/>
            <a:ext cx="5053263" cy="461665"/>
          </a:xfrm>
          <a:prstGeom prst="rect">
            <a:avLst/>
          </a:prstGeom>
          <a:noFill/>
        </p:spPr>
        <p:txBody>
          <a:bodyPr wrap="square" rtlCol="0">
            <a:spAutoFit/>
          </a:bodyPr>
          <a:lstStyle/>
          <a:p>
            <a:r>
              <a:rPr lang="en-IN" sz="2400" b="1" u="sng" dirty="0"/>
              <a:t>VIEW PATIENT HISTORY</a:t>
            </a:r>
          </a:p>
        </p:txBody>
      </p:sp>
    </p:spTree>
    <p:extLst>
      <p:ext uri="{BB962C8B-B14F-4D97-AF65-F5344CB8AC3E}">
        <p14:creationId xmlns:p14="http://schemas.microsoft.com/office/powerpoint/2010/main" val="1741204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3FA6295E-0C20-4E13-8BB3-6CD5E11595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29" r="2579" b="46807"/>
          <a:stretch/>
        </p:blipFill>
        <p:spPr>
          <a:xfrm>
            <a:off x="157212" y="2136807"/>
            <a:ext cx="11877575" cy="3378469"/>
          </a:xfrm>
          <a:prstGeom prst="rect">
            <a:avLst/>
          </a:prstGeom>
        </p:spPr>
      </p:pic>
      <p:sp>
        <p:nvSpPr>
          <p:cNvPr id="2" name="TextBox 1">
            <a:extLst>
              <a:ext uri="{FF2B5EF4-FFF2-40B4-BE49-F238E27FC236}">
                <a16:creationId xmlns:a16="http://schemas.microsoft.com/office/drawing/2014/main" id="{647A9792-2B0C-478A-8D58-1DC6F69E5A95}"/>
              </a:ext>
            </a:extLst>
          </p:cNvPr>
          <p:cNvSpPr txBox="1"/>
          <p:nvPr/>
        </p:nvSpPr>
        <p:spPr>
          <a:xfrm>
            <a:off x="1347537" y="750771"/>
            <a:ext cx="6063916" cy="461665"/>
          </a:xfrm>
          <a:prstGeom prst="rect">
            <a:avLst/>
          </a:prstGeom>
          <a:noFill/>
        </p:spPr>
        <p:txBody>
          <a:bodyPr wrap="square" rtlCol="0">
            <a:spAutoFit/>
          </a:bodyPr>
          <a:lstStyle/>
          <a:p>
            <a:r>
              <a:rPr lang="en-IN" sz="2400" b="1" u="sng" dirty="0"/>
              <a:t>VIEW DOCTOR’S  PROFILE</a:t>
            </a:r>
          </a:p>
        </p:txBody>
      </p:sp>
    </p:spTree>
    <p:extLst>
      <p:ext uri="{BB962C8B-B14F-4D97-AF65-F5344CB8AC3E}">
        <p14:creationId xmlns:p14="http://schemas.microsoft.com/office/powerpoint/2010/main" val="2001142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945032B-78C3-4F09-95E4-AA04E1AB84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2" t="25262" r="1632" b="13965"/>
          <a:stretch/>
        </p:blipFill>
        <p:spPr>
          <a:xfrm>
            <a:off x="522973" y="2186362"/>
            <a:ext cx="11146054" cy="3848678"/>
          </a:xfrm>
          <a:prstGeom prst="rect">
            <a:avLst/>
          </a:prstGeom>
        </p:spPr>
      </p:pic>
      <p:sp>
        <p:nvSpPr>
          <p:cNvPr id="2" name="TextBox 1">
            <a:extLst>
              <a:ext uri="{FF2B5EF4-FFF2-40B4-BE49-F238E27FC236}">
                <a16:creationId xmlns:a16="http://schemas.microsoft.com/office/drawing/2014/main" id="{CE4D43BF-28AB-43AE-823F-ECF6948E8648}"/>
              </a:ext>
            </a:extLst>
          </p:cNvPr>
          <p:cNvSpPr txBox="1"/>
          <p:nvPr/>
        </p:nvSpPr>
        <p:spPr>
          <a:xfrm>
            <a:off x="1453415" y="822960"/>
            <a:ext cx="4642585" cy="461665"/>
          </a:xfrm>
          <a:prstGeom prst="rect">
            <a:avLst/>
          </a:prstGeom>
          <a:noFill/>
        </p:spPr>
        <p:txBody>
          <a:bodyPr wrap="square" rtlCol="0">
            <a:spAutoFit/>
          </a:bodyPr>
          <a:lstStyle/>
          <a:p>
            <a:r>
              <a:rPr lang="en-IN" sz="2400" b="1" u="sng" dirty="0"/>
              <a:t>ADMIN PORTAL</a:t>
            </a:r>
          </a:p>
        </p:txBody>
      </p:sp>
    </p:spTree>
    <p:extLst>
      <p:ext uri="{BB962C8B-B14F-4D97-AF65-F5344CB8AC3E}">
        <p14:creationId xmlns:p14="http://schemas.microsoft.com/office/powerpoint/2010/main" val="28670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EB1AB6DB-D89E-4D3A-BC9C-601E474BB9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91" r="2342" b="44702"/>
          <a:stretch/>
        </p:blipFill>
        <p:spPr>
          <a:xfrm>
            <a:off x="142774" y="2175309"/>
            <a:ext cx="11906451" cy="3484346"/>
          </a:xfrm>
          <a:prstGeom prst="rect">
            <a:avLst/>
          </a:prstGeom>
        </p:spPr>
      </p:pic>
      <p:sp>
        <p:nvSpPr>
          <p:cNvPr id="2" name="TextBox 1">
            <a:extLst>
              <a:ext uri="{FF2B5EF4-FFF2-40B4-BE49-F238E27FC236}">
                <a16:creationId xmlns:a16="http://schemas.microsoft.com/office/drawing/2014/main" id="{1562E579-C4DC-4A80-B5A9-66053141DFFA}"/>
              </a:ext>
            </a:extLst>
          </p:cNvPr>
          <p:cNvSpPr txBox="1"/>
          <p:nvPr/>
        </p:nvSpPr>
        <p:spPr>
          <a:xfrm>
            <a:off x="1645920" y="683394"/>
            <a:ext cx="7950467" cy="461665"/>
          </a:xfrm>
          <a:prstGeom prst="rect">
            <a:avLst/>
          </a:prstGeom>
          <a:noFill/>
        </p:spPr>
        <p:txBody>
          <a:bodyPr wrap="square" rtlCol="0">
            <a:spAutoFit/>
          </a:bodyPr>
          <a:lstStyle/>
          <a:p>
            <a:r>
              <a:rPr lang="en-IN" sz="2400" b="1" u="sng" dirty="0"/>
              <a:t>VIEW DOCTOR ‘S FROM ADMIN PANEL</a:t>
            </a:r>
          </a:p>
        </p:txBody>
      </p:sp>
    </p:spTree>
    <p:extLst>
      <p:ext uri="{BB962C8B-B14F-4D97-AF65-F5344CB8AC3E}">
        <p14:creationId xmlns:p14="http://schemas.microsoft.com/office/powerpoint/2010/main" val="1956866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29AE-038A-4125-B9DA-1AA0AED4FB27}"/>
              </a:ext>
            </a:extLst>
          </p:cNvPr>
          <p:cNvSpPr>
            <a:spLocks noGrp="1"/>
          </p:cNvSpPr>
          <p:nvPr>
            <p:ph type="title"/>
          </p:nvPr>
        </p:nvSpPr>
        <p:spPr>
          <a:xfrm>
            <a:off x="2231136" y="365760"/>
            <a:ext cx="7729728" cy="1050085"/>
          </a:xfrm>
        </p:spPr>
        <p:txBody>
          <a:bodyPr/>
          <a:lstStyle/>
          <a:p>
            <a:r>
              <a:rPr lang="en-IN" dirty="0"/>
              <a:t>Project Time Line</a:t>
            </a:r>
          </a:p>
        </p:txBody>
      </p:sp>
      <p:sp>
        <p:nvSpPr>
          <p:cNvPr id="5" name="Rectangle 4">
            <a:extLst>
              <a:ext uri="{FF2B5EF4-FFF2-40B4-BE49-F238E27FC236}">
                <a16:creationId xmlns:a16="http://schemas.microsoft.com/office/drawing/2014/main" id="{E5131510-FD44-458B-BE88-8E6A83254FBE}"/>
              </a:ext>
            </a:extLst>
          </p:cNvPr>
          <p:cNvSpPr/>
          <p:nvPr/>
        </p:nvSpPr>
        <p:spPr>
          <a:xfrm>
            <a:off x="2182761" y="2015613"/>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479F9CD-CA34-4878-825A-727014C916DF}"/>
              </a:ext>
            </a:extLst>
          </p:cNvPr>
          <p:cNvSpPr/>
          <p:nvPr/>
        </p:nvSpPr>
        <p:spPr>
          <a:xfrm>
            <a:off x="892793" y="1936951"/>
            <a:ext cx="2074607" cy="79149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SRS Release</a:t>
            </a:r>
          </a:p>
          <a:p>
            <a:pPr algn="ctr"/>
            <a:r>
              <a:rPr lang="en-IN" dirty="0"/>
              <a:t>07/12/2022</a:t>
            </a:r>
          </a:p>
        </p:txBody>
      </p:sp>
      <p:sp>
        <p:nvSpPr>
          <p:cNvPr id="8" name="Rectangle 7">
            <a:extLst>
              <a:ext uri="{FF2B5EF4-FFF2-40B4-BE49-F238E27FC236}">
                <a16:creationId xmlns:a16="http://schemas.microsoft.com/office/drawing/2014/main" id="{8ACFF8D1-5AF5-4220-82AD-E34FE5FC5532}"/>
              </a:ext>
            </a:extLst>
          </p:cNvPr>
          <p:cNvSpPr/>
          <p:nvPr/>
        </p:nvSpPr>
        <p:spPr>
          <a:xfrm>
            <a:off x="5088194" y="1936951"/>
            <a:ext cx="2015612" cy="791498"/>
          </a:xfrm>
          <a:prstGeom prst="rect">
            <a:avLst/>
          </a:prstGeom>
          <a:solidFill>
            <a:srgbClr val="B1E5B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Code  </a:t>
            </a:r>
          </a:p>
          <a:p>
            <a:pPr algn="ctr"/>
            <a:r>
              <a:rPr lang="en-IN" dirty="0"/>
              <a:t>Implementation</a:t>
            </a:r>
          </a:p>
          <a:p>
            <a:pPr algn="ctr"/>
            <a:r>
              <a:rPr lang="en-IN" dirty="0"/>
              <a:t>08/12/2922</a:t>
            </a:r>
          </a:p>
        </p:txBody>
      </p:sp>
      <p:sp>
        <p:nvSpPr>
          <p:cNvPr id="9" name="Rectangle 8">
            <a:extLst>
              <a:ext uri="{FF2B5EF4-FFF2-40B4-BE49-F238E27FC236}">
                <a16:creationId xmlns:a16="http://schemas.microsoft.com/office/drawing/2014/main" id="{27482506-D0F2-4FE0-8439-13F73F62CD47}"/>
              </a:ext>
            </a:extLst>
          </p:cNvPr>
          <p:cNvSpPr/>
          <p:nvPr/>
        </p:nvSpPr>
        <p:spPr>
          <a:xfrm>
            <a:off x="8538076" y="1971364"/>
            <a:ext cx="3470300" cy="79149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Integration testing</a:t>
            </a:r>
          </a:p>
          <a:p>
            <a:pPr algn="ctr"/>
            <a:r>
              <a:rPr lang="en-IN" dirty="0"/>
              <a:t>Planning and implementation</a:t>
            </a:r>
          </a:p>
          <a:p>
            <a:pPr algn="ctr"/>
            <a:r>
              <a:rPr lang="en-IN" dirty="0"/>
              <a:t>11/12/2022</a:t>
            </a:r>
          </a:p>
        </p:txBody>
      </p:sp>
      <p:sp>
        <p:nvSpPr>
          <p:cNvPr id="10" name="Rectangle 9">
            <a:extLst>
              <a:ext uri="{FF2B5EF4-FFF2-40B4-BE49-F238E27FC236}">
                <a16:creationId xmlns:a16="http://schemas.microsoft.com/office/drawing/2014/main" id="{EAD9D6AA-152D-447D-BA1F-9DDC1AC799C8}"/>
              </a:ext>
            </a:extLst>
          </p:cNvPr>
          <p:cNvSpPr/>
          <p:nvPr/>
        </p:nvSpPr>
        <p:spPr>
          <a:xfrm>
            <a:off x="1386349" y="5476568"/>
            <a:ext cx="2349909" cy="791498"/>
          </a:xfrm>
          <a:prstGeom prst="rect">
            <a:avLst/>
          </a:prstGeom>
          <a:solidFill>
            <a:schemeClr val="accent3">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Design</a:t>
            </a:r>
          </a:p>
          <a:p>
            <a:pPr algn="ctr"/>
            <a:r>
              <a:rPr lang="en-IN" dirty="0"/>
              <a:t>08/12/2022</a:t>
            </a:r>
          </a:p>
        </p:txBody>
      </p:sp>
      <p:sp>
        <p:nvSpPr>
          <p:cNvPr id="11" name="Rectangle 10">
            <a:extLst>
              <a:ext uri="{FF2B5EF4-FFF2-40B4-BE49-F238E27FC236}">
                <a16:creationId xmlns:a16="http://schemas.microsoft.com/office/drawing/2014/main" id="{FAB8C601-5D77-4ACB-8D25-FFC36F20341C}"/>
              </a:ext>
            </a:extLst>
          </p:cNvPr>
          <p:cNvSpPr/>
          <p:nvPr/>
        </p:nvSpPr>
        <p:spPr>
          <a:xfrm>
            <a:off x="7620000" y="5442155"/>
            <a:ext cx="3372465" cy="791498"/>
          </a:xfrm>
          <a:prstGeom prst="rect">
            <a:avLst/>
          </a:prstGeom>
          <a:solidFill>
            <a:srgbClr val="B1E5B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Unit testing </a:t>
            </a:r>
          </a:p>
          <a:p>
            <a:pPr algn="ctr"/>
            <a:r>
              <a:rPr lang="en-IN" dirty="0"/>
              <a:t>Planning and Implementation</a:t>
            </a:r>
          </a:p>
          <a:p>
            <a:pPr algn="ctr"/>
            <a:r>
              <a:rPr lang="en-IN" dirty="0"/>
              <a:t>11/12/2022</a:t>
            </a:r>
          </a:p>
        </p:txBody>
      </p:sp>
      <p:cxnSp>
        <p:nvCxnSpPr>
          <p:cNvPr id="20" name="Straight Arrow Connector 19">
            <a:extLst>
              <a:ext uri="{FF2B5EF4-FFF2-40B4-BE49-F238E27FC236}">
                <a16:creationId xmlns:a16="http://schemas.microsoft.com/office/drawing/2014/main" id="{A73C4367-8569-48AB-A63E-11DA6A24D449}"/>
              </a:ext>
            </a:extLst>
          </p:cNvPr>
          <p:cNvCxnSpPr/>
          <p:nvPr/>
        </p:nvCxnSpPr>
        <p:spPr>
          <a:xfrm flipV="1">
            <a:off x="10166555" y="2762863"/>
            <a:ext cx="0" cy="2679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45C002E-BC7D-4564-9541-1594EA87728A}"/>
              </a:ext>
            </a:extLst>
          </p:cNvPr>
          <p:cNvCxnSpPr>
            <a:cxnSpLocks/>
          </p:cNvCxnSpPr>
          <p:nvPr/>
        </p:nvCxnSpPr>
        <p:spPr>
          <a:xfrm rot="5400000" flipH="1" flipV="1">
            <a:off x="3213426" y="2815220"/>
            <a:ext cx="2679292" cy="2574578"/>
          </a:xfrm>
          <a:prstGeom prst="bentConnector3">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9FAB9E-47CB-47FB-A8D0-D091DB1AF8E6}"/>
              </a:ext>
            </a:extLst>
          </p:cNvPr>
          <p:cNvCxnSpPr/>
          <p:nvPr/>
        </p:nvCxnSpPr>
        <p:spPr>
          <a:xfrm rot="16200000" flipH="1">
            <a:off x="6196780" y="2858729"/>
            <a:ext cx="2679292" cy="2487561"/>
          </a:xfrm>
          <a:prstGeom prst="bentConnector3">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E90956-9FC3-47CE-9981-FB95D1EE82FD}"/>
              </a:ext>
            </a:extLst>
          </p:cNvPr>
          <p:cNvCxnSpPr/>
          <p:nvPr/>
        </p:nvCxnSpPr>
        <p:spPr>
          <a:xfrm>
            <a:off x="1838632" y="2762862"/>
            <a:ext cx="0" cy="271370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46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C00C4E58-4BC6-46E5-9FCD-5267B04FDA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71" r="2737" b="47369"/>
          <a:stretch/>
        </p:blipFill>
        <p:spPr>
          <a:xfrm>
            <a:off x="240632" y="2107932"/>
            <a:ext cx="11858324" cy="3282216"/>
          </a:xfrm>
          <a:prstGeom prst="rect">
            <a:avLst/>
          </a:prstGeom>
        </p:spPr>
      </p:pic>
      <p:sp>
        <p:nvSpPr>
          <p:cNvPr id="2" name="TextBox 1">
            <a:extLst>
              <a:ext uri="{FF2B5EF4-FFF2-40B4-BE49-F238E27FC236}">
                <a16:creationId xmlns:a16="http://schemas.microsoft.com/office/drawing/2014/main" id="{0361A664-57E0-4194-86D3-D0A7F6B0067E}"/>
              </a:ext>
            </a:extLst>
          </p:cNvPr>
          <p:cNvSpPr txBox="1"/>
          <p:nvPr/>
        </p:nvSpPr>
        <p:spPr>
          <a:xfrm>
            <a:off x="2589196" y="933651"/>
            <a:ext cx="5669280" cy="461665"/>
          </a:xfrm>
          <a:prstGeom prst="rect">
            <a:avLst/>
          </a:prstGeom>
          <a:noFill/>
        </p:spPr>
        <p:txBody>
          <a:bodyPr wrap="square" rtlCol="0">
            <a:spAutoFit/>
          </a:bodyPr>
          <a:lstStyle/>
          <a:p>
            <a:r>
              <a:rPr lang="en-IN" sz="2400" b="1" u="sng" dirty="0"/>
              <a:t>VIEW PATIENT DETAILS</a:t>
            </a:r>
          </a:p>
        </p:txBody>
      </p:sp>
    </p:spTree>
    <p:extLst>
      <p:ext uri="{BB962C8B-B14F-4D97-AF65-F5344CB8AC3E}">
        <p14:creationId xmlns:p14="http://schemas.microsoft.com/office/powerpoint/2010/main" val="143088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CE5BCBF-17CF-0A40-F9FE-2F979478CE39}"/>
              </a:ext>
            </a:extLst>
          </p:cNvPr>
          <p:cNvGraphicFramePr>
            <a:graphicFrameLocks noGrp="1"/>
          </p:cNvGraphicFramePr>
          <p:nvPr>
            <p:ph idx="1"/>
            <p:extLst>
              <p:ext uri="{D42A27DB-BD31-4B8C-83A1-F6EECF244321}">
                <p14:modId xmlns:p14="http://schemas.microsoft.com/office/powerpoint/2010/main" val="2804325745"/>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452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D6114714-AF8C-4DFF-A602-98561FBB1F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631" r="3447" b="13264"/>
          <a:stretch/>
        </p:blipFill>
        <p:spPr>
          <a:xfrm>
            <a:off x="0" y="1414913"/>
            <a:ext cx="11771697" cy="4533499"/>
          </a:xfrm>
          <a:prstGeom prst="rect">
            <a:avLst/>
          </a:prstGeom>
        </p:spPr>
      </p:pic>
    </p:spTree>
    <p:extLst>
      <p:ext uri="{BB962C8B-B14F-4D97-AF65-F5344CB8AC3E}">
        <p14:creationId xmlns:p14="http://schemas.microsoft.com/office/powerpoint/2010/main" val="1502659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02AC124-F634-7460-810B-E7984676A6B1}"/>
              </a:ext>
            </a:extLst>
          </p:cNvPr>
          <p:cNvGraphicFramePr>
            <a:graphicFrameLocks noGrp="1"/>
          </p:cNvGraphicFramePr>
          <p:nvPr>
            <p:ph idx="1"/>
            <p:extLst>
              <p:ext uri="{D42A27DB-BD31-4B8C-83A1-F6EECF244321}">
                <p14:modId xmlns:p14="http://schemas.microsoft.com/office/powerpoint/2010/main" val="605224741"/>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0793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234B-77DC-4701-B626-A9D6CB84AFA0}"/>
              </a:ext>
            </a:extLst>
          </p:cNvPr>
          <p:cNvSpPr>
            <a:spLocks noGrp="1"/>
          </p:cNvSpPr>
          <p:nvPr>
            <p:ph type="title"/>
          </p:nvPr>
        </p:nvSpPr>
        <p:spPr>
          <a:xfrm>
            <a:off x="2231136" y="467418"/>
            <a:ext cx="7729728" cy="1188720"/>
          </a:xfrm>
          <a:solidFill>
            <a:srgbClr val="FFFFFF"/>
          </a:solidFill>
        </p:spPr>
        <p:txBody>
          <a:bodyPr>
            <a:normAutofit/>
          </a:bodyPr>
          <a:lstStyle/>
          <a:p>
            <a:r>
              <a:rPr lang="en-IN" dirty="0"/>
              <a:t>Challenges faced</a:t>
            </a:r>
          </a:p>
        </p:txBody>
      </p:sp>
      <p:sp>
        <p:nvSpPr>
          <p:cNvPr id="3" name="Content Placeholder 2">
            <a:extLst>
              <a:ext uri="{FF2B5EF4-FFF2-40B4-BE49-F238E27FC236}">
                <a16:creationId xmlns:a16="http://schemas.microsoft.com/office/drawing/2014/main" id="{802A9222-8421-4BCB-BF61-414C809F2CAB}"/>
              </a:ext>
            </a:extLst>
          </p:cNvPr>
          <p:cNvSpPr>
            <a:spLocks noGrp="1"/>
          </p:cNvSpPr>
          <p:nvPr>
            <p:ph idx="1"/>
          </p:nvPr>
        </p:nvSpPr>
        <p:spPr>
          <a:xfrm>
            <a:off x="1706062" y="2291262"/>
            <a:ext cx="8779512" cy="2879256"/>
          </a:xfrm>
        </p:spPr>
        <p:txBody>
          <a:bodyPr>
            <a:normAutofit/>
          </a:bodyPr>
          <a:lstStyle/>
          <a:p>
            <a:r>
              <a:rPr lang="en" sz="1800" dirty="0"/>
              <a:t>To decide which data structure would be best for the project</a:t>
            </a:r>
          </a:p>
          <a:p>
            <a:endParaRPr lang="en" sz="1800" dirty="0"/>
          </a:p>
          <a:p>
            <a:r>
              <a:rPr lang="en-IN" sz="1800" dirty="0"/>
              <a:t>Setting and making login portal  for Doctor and patient</a:t>
            </a:r>
          </a:p>
          <a:p>
            <a:pPr marL="0" indent="0">
              <a:buNone/>
            </a:pPr>
            <a:endParaRPr lang="en-IN" sz="1800" dirty="0"/>
          </a:p>
          <a:p>
            <a:r>
              <a:rPr lang="en-IN" dirty="0"/>
              <a:t>Understanding and implementing unit testing and integration testing.</a:t>
            </a:r>
            <a:endParaRPr lang="en-IN" dirty="0">
              <a:latin typeface="Barlow Semi Condensed"/>
              <a:ea typeface="Barlow Semi Condensed"/>
              <a:cs typeface="Barlow Semi Condensed"/>
              <a:sym typeface="Barlow Semi Condensed"/>
            </a:endParaRPr>
          </a:p>
          <a:p>
            <a:endParaRPr lang="en-IN" sz="1800" dirty="0"/>
          </a:p>
          <a:p>
            <a:endParaRPr lang="en-IN" dirty="0">
              <a:solidFill>
                <a:srgbClr val="404040"/>
              </a:solidFill>
            </a:endParaRPr>
          </a:p>
        </p:txBody>
      </p:sp>
    </p:spTree>
    <p:extLst>
      <p:ext uri="{BB962C8B-B14F-4D97-AF65-F5344CB8AC3E}">
        <p14:creationId xmlns:p14="http://schemas.microsoft.com/office/powerpoint/2010/main" val="1174540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FB6BE-4DEE-49BB-84B2-A5E5328DDCD3}"/>
              </a:ext>
            </a:extLst>
          </p:cNvPr>
          <p:cNvSpPr>
            <a:spLocks noGrp="1"/>
          </p:cNvSpPr>
          <p:nvPr>
            <p:ph type="title"/>
          </p:nvPr>
        </p:nvSpPr>
        <p:spPr>
          <a:xfrm>
            <a:off x="2231136" y="467418"/>
            <a:ext cx="7729728" cy="1188720"/>
          </a:xfrm>
          <a:solidFill>
            <a:srgbClr val="FFFFFF"/>
          </a:solidFill>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164BC324-0730-4CFD-999A-714C59F25924}"/>
              </a:ext>
            </a:extLst>
          </p:cNvPr>
          <p:cNvSpPr>
            <a:spLocks noGrp="1"/>
          </p:cNvSpPr>
          <p:nvPr>
            <p:ph idx="1"/>
          </p:nvPr>
        </p:nvSpPr>
        <p:spPr>
          <a:xfrm>
            <a:off x="1706062" y="2291262"/>
            <a:ext cx="8779512" cy="2879256"/>
          </a:xfrm>
        </p:spPr>
        <p:txBody>
          <a:bodyPr>
            <a:normAutofit/>
          </a:bodyPr>
          <a:lstStyle/>
          <a:p>
            <a:pPr marL="457200" lvl="0" indent="-349250" rtl="0">
              <a:lnSpc>
                <a:spcPct val="150000"/>
              </a:lnSpc>
              <a:spcBef>
                <a:spcPts val="0"/>
              </a:spcBef>
              <a:spcAft>
                <a:spcPts val="0"/>
              </a:spcAft>
              <a:buSzPts val="1900"/>
              <a:buChar char="●"/>
            </a:pPr>
            <a:r>
              <a:rPr lang="en-IN" sz="2400" dirty="0">
                <a:solidFill>
                  <a:srgbClr val="404040"/>
                </a:solidFill>
                <a:latin typeface="Calibri" panose="020F0502020204030204" pitchFamily="34" charset="0"/>
                <a:cs typeface="Calibri" panose="020F0502020204030204" pitchFamily="34" charset="0"/>
              </a:rPr>
              <a:t>Successfully completed the coding and testing phases as per the given problem statement.</a:t>
            </a:r>
          </a:p>
          <a:p>
            <a:pPr marL="457200" lvl="0" indent="-349250" rtl="0">
              <a:lnSpc>
                <a:spcPct val="150000"/>
              </a:lnSpc>
              <a:spcBef>
                <a:spcPts val="0"/>
              </a:spcBef>
              <a:spcAft>
                <a:spcPts val="0"/>
              </a:spcAft>
              <a:buSzPts val="1900"/>
              <a:buChar char="●"/>
            </a:pPr>
            <a:r>
              <a:rPr lang="en-IN" sz="2400" dirty="0">
                <a:solidFill>
                  <a:srgbClr val="404040"/>
                </a:solidFill>
                <a:latin typeface="Calibri" panose="020F0502020204030204" pitchFamily="34" charset="0"/>
                <a:cs typeface="Calibri" panose="020F0502020204030204" pitchFamily="34" charset="0"/>
              </a:rPr>
              <a:t>Got the expected results for the efficient doctor patient management portal</a:t>
            </a:r>
          </a:p>
          <a:p>
            <a:endParaRPr lang="en-IN" dirty="0">
              <a:solidFill>
                <a:srgbClr val="404040"/>
              </a:solidFill>
            </a:endParaRPr>
          </a:p>
        </p:txBody>
      </p:sp>
    </p:spTree>
    <p:extLst>
      <p:ext uri="{BB962C8B-B14F-4D97-AF65-F5344CB8AC3E}">
        <p14:creationId xmlns:p14="http://schemas.microsoft.com/office/powerpoint/2010/main" val="352822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1A59B8-88E8-4A87-BC60-B3A46B6A8999}"/>
              </a:ext>
            </a:extLst>
          </p:cNvPr>
          <p:cNvSpPr txBox="1"/>
          <p:nvPr/>
        </p:nvSpPr>
        <p:spPr>
          <a:xfrm>
            <a:off x="6648273" y="2496643"/>
            <a:ext cx="9788893" cy="1446550"/>
          </a:xfrm>
          <a:prstGeom prst="rect">
            <a:avLst/>
          </a:prstGeom>
          <a:noFill/>
        </p:spPr>
        <p:txBody>
          <a:bodyPr wrap="square" rtlCol="0">
            <a:spAutoFit/>
          </a:bodyPr>
          <a:lstStyle/>
          <a:p>
            <a:r>
              <a:rPr lang="en-IN" sz="3200" b="1" dirty="0" err="1"/>
              <a:t>Github</a:t>
            </a:r>
            <a:r>
              <a:rPr lang="en-IN" sz="3200" b="1" dirty="0"/>
              <a:t> Link:</a:t>
            </a:r>
          </a:p>
          <a:p>
            <a:endParaRPr lang="en-IN" dirty="0"/>
          </a:p>
          <a:p>
            <a:r>
              <a:rPr lang="en-IN" sz="2000" dirty="0">
                <a:hlinkClick r:id="rId2"/>
              </a:rPr>
              <a:t>https://github.com/PGopika/Group4</a:t>
            </a:r>
            <a:endParaRPr lang="en-IN" sz="2000" dirty="0"/>
          </a:p>
          <a:p>
            <a:endParaRPr lang="en-IN" dirty="0"/>
          </a:p>
        </p:txBody>
      </p:sp>
      <p:pic>
        <p:nvPicPr>
          <p:cNvPr id="3" name="Picture 2">
            <a:extLst>
              <a:ext uri="{FF2B5EF4-FFF2-40B4-BE49-F238E27FC236}">
                <a16:creationId xmlns:a16="http://schemas.microsoft.com/office/drawing/2014/main" id="{73AA042D-69B1-4179-9588-A11C3FB9D429}"/>
              </a:ext>
            </a:extLst>
          </p:cNvPr>
          <p:cNvPicPr>
            <a:picLocks noChangeAspect="1"/>
          </p:cNvPicPr>
          <p:nvPr/>
        </p:nvPicPr>
        <p:blipFill>
          <a:blip r:embed="rId3"/>
          <a:stretch>
            <a:fillRect/>
          </a:stretch>
        </p:blipFill>
        <p:spPr>
          <a:xfrm>
            <a:off x="649280" y="1288716"/>
            <a:ext cx="5014214" cy="3862404"/>
          </a:xfrm>
          <a:prstGeom prst="rect">
            <a:avLst/>
          </a:prstGeom>
        </p:spPr>
      </p:pic>
    </p:spTree>
    <p:extLst>
      <p:ext uri="{BB962C8B-B14F-4D97-AF65-F5344CB8AC3E}">
        <p14:creationId xmlns:p14="http://schemas.microsoft.com/office/powerpoint/2010/main" val="297839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Content Placeholder 4" descr="Icon&#10;&#10;Description automatically generated">
            <a:extLst>
              <a:ext uri="{FF2B5EF4-FFF2-40B4-BE49-F238E27FC236}">
                <a16:creationId xmlns:a16="http://schemas.microsoft.com/office/drawing/2014/main" id="{31CFA622-9460-4783-BBFC-475F0D0A8E6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378" r="5733"/>
          <a:stretch/>
        </p:blipFill>
        <p:spPr>
          <a:xfrm>
            <a:off x="6150302" y="10"/>
            <a:ext cx="6095999" cy="6857990"/>
          </a:xfrm>
          <a:prstGeom prst="rect">
            <a:avLst/>
          </a:prstGeom>
        </p:spPr>
      </p:pic>
      <p:sp>
        <p:nvSpPr>
          <p:cNvPr id="6" name="TextBox 5">
            <a:extLst>
              <a:ext uri="{FF2B5EF4-FFF2-40B4-BE49-F238E27FC236}">
                <a16:creationId xmlns:a16="http://schemas.microsoft.com/office/drawing/2014/main" id="{AB8325E2-4E6F-435C-A78D-44F54850D731}"/>
              </a:ext>
            </a:extLst>
          </p:cNvPr>
          <p:cNvSpPr txBox="1"/>
          <p:nvPr/>
        </p:nvSpPr>
        <p:spPr>
          <a:xfrm>
            <a:off x="9791783" y="6657945"/>
            <a:ext cx="2454518"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ww.freepngimg.com/png/72547-thinking-photography-question-mark-man-stock">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
        <p:nvSpPr>
          <p:cNvPr id="7" name="TextBox 6">
            <a:extLst>
              <a:ext uri="{FF2B5EF4-FFF2-40B4-BE49-F238E27FC236}">
                <a16:creationId xmlns:a16="http://schemas.microsoft.com/office/drawing/2014/main" id="{0901C3C8-CB4A-4723-B7C6-110435527DCD}"/>
              </a:ext>
            </a:extLst>
          </p:cNvPr>
          <p:cNvSpPr txBox="1"/>
          <p:nvPr/>
        </p:nvSpPr>
        <p:spPr>
          <a:xfrm>
            <a:off x="1203137" y="1787423"/>
            <a:ext cx="5665023" cy="2308324"/>
          </a:xfrm>
          <a:prstGeom prst="rect">
            <a:avLst/>
          </a:prstGeom>
          <a:noFill/>
        </p:spPr>
        <p:txBody>
          <a:bodyPr wrap="square" rtlCol="0">
            <a:spAutoFit/>
          </a:bodyPr>
          <a:lstStyle/>
          <a:p>
            <a:r>
              <a:rPr lang="en-IN" sz="7200" dirty="0">
                <a:solidFill>
                  <a:schemeClr val="bg1"/>
                </a:solidFill>
                <a:latin typeface="Calibri" panose="020F0502020204030204" pitchFamily="34" charset="0"/>
                <a:cs typeface="Calibri" panose="020F0502020204030204" pitchFamily="34" charset="0"/>
              </a:rPr>
              <a:t>ANY QUESTIONS?</a:t>
            </a:r>
          </a:p>
        </p:txBody>
      </p:sp>
    </p:spTree>
    <p:extLst>
      <p:ext uri="{BB962C8B-B14F-4D97-AF65-F5344CB8AC3E}">
        <p14:creationId xmlns:p14="http://schemas.microsoft.com/office/powerpoint/2010/main" val="3776607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descr="Logo&#10;&#10;Description automatically generated">
            <a:extLst>
              <a:ext uri="{FF2B5EF4-FFF2-40B4-BE49-F238E27FC236}">
                <a16:creationId xmlns:a16="http://schemas.microsoft.com/office/drawing/2014/main" id="{9123BD65-AC1C-427D-B7ED-5F79D7921A7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452" b="9278"/>
          <a:stretch/>
        </p:blipFill>
        <p:spPr>
          <a:xfrm>
            <a:off x="20" y="10"/>
            <a:ext cx="12191980" cy="6857990"/>
          </a:xfrm>
          <a:prstGeom prst="rect">
            <a:avLst/>
          </a:prstGeom>
        </p:spPr>
      </p:pic>
    </p:spTree>
    <p:extLst>
      <p:ext uri="{BB962C8B-B14F-4D97-AF65-F5344CB8AC3E}">
        <p14:creationId xmlns:p14="http://schemas.microsoft.com/office/powerpoint/2010/main" val="19482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5D4E8-1156-43EC-92E9-BB93D460963F}"/>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IN" dirty="0"/>
              <a:t>Table Of contents</a:t>
            </a:r>
          </a:p>
        </p:txBody>
      </p:sp>
      <p:graphicFrame>
        <p:nvGraphicFramePr>
          <p:cNvPr id="5" name="Content Placeholder 2">
            <a:extLst>
              <a:ext uri="{FF2B5EF4-FFF2-40B4-BE49-F238E27FC236}">
                <a16:creationId xmlns:a16="http://schemas.microsoft.com/office/drawing/2014/main" id="{5D79A1B5-29A4-54E6-CDFE-73EC6F122D90}"/>
              </a:ext>
            </a:extLst>
          </p:cNvPr>
          <p:cNvGraphicFramePr>
            <a:graphicFrameLocks noGrp="1"/>
          </p:cNvGraphicFramePr>
          <p:nvPr>
            <p:ph idx="1"/>
            <p:extLst>
              <p:ext uri="{D42A27DB-BD31-4B8C-83A1-F6EECF244321}">
                <p14:modId xmlns:p14="http://schemas.microsoft.com/office/powerpoint/2010/main" val="1337600808"/>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11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C2E54D91-82B0-4161-91E3-0EE8D95BE421}"/>
              </a:ext>
            </a:extLst>
          </p:cNvPr>
          <p:cNvSpPr/>
          <p:nvPr/>
        </p:nvSpPr>
        <p:spPr>
          <a:xfrm>
            <a:off x="1120624" y="1122807"/>
            <a:ext cx="9954443" cy="4297680"/>
          </a:xfrm>
          <a:prstGeom prst="flowChartConnector">
            <a:avLst/>
          </a:prstGeom>
          <a:noFill/>
          <a:ln>
            <a:noFill/>
          </a:ln>
        </p:spPr>
        <p:style>
          <a:lnRef idx="1">
            <a:schemeClr val="accent5"/>
          </a:lnRef>
          <a:fillRef idx="2">
            <a:schemeClr val="accent5"/>
          </a:fillRef>
          <a:effectRef idx="1">
            <a:schemeClr val="accent5"/>
          </a:effectRef>
          <a:fontRef idx="minor">
            <a:schemeClr val="dk1"/>
          </a:fontRef>
        </p:style>
        <p:txBody>
          <a:bodyPr vert="horz" lIns="182880" tIns="182880" rIns="182880" bIns="182880" rtlCol="0" anchor="ctr">
            <a:normAutofit/>
          </a:bodyPr>
          <a:lstStyle/>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1.</a:t>
            </a:r>
          </a:p>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Understanding the </a:t>
            </a:r>
          </a:p>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Problem statement</a:t>
            </a:r>
          </a:p>
        </p:txBody>
      </p:sp>
    </p:spTree>
    <p:extLst>
      <p:ext uri="{BB962C8B-B14F-4D97-AF65-F5344CB8AC3E}">
        <p14:creationId xmlns:p14="http://schemas.microsoft.com/office/powerpoint/2010/main" val="12292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225-368A-4138-9642-D7F40B39B21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F499876-29F8-40FE-8B44-5C7033A0D13D}"/>
              </a:ext>
            </a:extLst>
          </p:cNvPr>
          <p:cNvSpPr>
            <a:spLocks noGrp="1"/>
          </p:cNvSpPr>
          <p:nvPr>
            <p:ph idx="1"/>
          </p:nvPr>
        </p:nvSpPr>
        <p:spPr>
          <a:xfrm>
            <a:off x="1501541" y="2638044"/>
            <a:ext cx="9760017" cy="3101983"/>
          </a:xfrm>
        </p:spPr>
        <p:txBody>
          <a:bodyPr>
            <a:normAutofit/>
          </a:bodyPr>
          <a:lstStyle/>
          <a:p>
            <a:pPr algn="just"/>
            <a:r>
              <a:rPr lang="en-IN" sz="2400" dirty="0">
                <a:latin typeface="Calibri" panose="020F0502020204030204" pitchFamily="34" charset="0"/>
                <a:cs typeface="Calibri" panose="020F0502020204030204" pitchFamily="34" charset="0"/>
              </a:rPr>
              <a:t>The concept of “Efficient Doctor Patient Management Portal” is to reduce the difficulties faced by the patients and doctors while consultation . The patient  can register to the system by providing their basic details and after that they can fix appointments by choosing the specialization and  from the list of available doctors and available slot . The doctor can register to the system by providing their details and the available timings . The doctor portal contains various functionalities like view appointments , update patient medical history etc.</a:t>
            </a:r>
          </a:p>
        </p:txBody>
      </p:sp>
    </p:spTree>
    <p:extLst>
      <p:ext uri="{BB962C8B-B14F-4D97-AF65-F5344CB8AC3E}">
        <p14:creationId xmlns:p14="http://schemas.microsoft.com/office/powerpoint/2010/main" val="932146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16DF-9E3D-4D92-B5DA-C9E7301BC102}"/>
              </a:ext>
            </a:extLst>
          </p:cNvPr>
          <p:cNvSpPr>
            <a:spLocks noGrp="1"/>
          </p:cNvSpPr>
          <p:nvPr>
            <p:ph type="title"/>
          </p:nvPr>
        </p:nvSpPr>
        <p:spPr>
          <a:xfrm>
            <a:off x="2231136" y="964692"/>
            <a:ext cx="7729728" cy="1188720"/>
          </a:xfrm>
          <a:prstGeom prst="ellipse">
            <a:avLst/>
          </a:prstGeom>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Objectives</a:t>
            </a:r>
          </a:p>
        </p:txBody>
      </p:sp>
      <p:sp>
        <p:nvSpPr>
          <p:cNvPr id="27" name="Rectangle 26">
            <a:extLst>
              <a:ext uri="{FF2B5EF4-FFF2-40B4-BE49-F238E27FC236}">
                <a16:creationId xmlns:a16="http://schemas.microsoft.com/office/drawing/2014/main" id="{6DEA806C-24CE-42F3-933F-46F32D808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0" y="2537477"/>
            <a:ext cx="26517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A1C7E31-DB5A-4264-AE3B-4BD57AA30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4712" y="2703034"/>
            <a:ext cx="2322576"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A046E4FC-0E34-075E-8E58-7FA3E74F6ADD}"/>
              </a:ext>
            </a:extLst>
          </p:cNvPr>
          <p:cNvGraphicFramePr>
            <a:graphicFrameLocks noGrp="1"/>
          </p:cNvGraphicFramePr>
          <p:nvPr>
            <p:ph idx="1"/>
            <p:extLst>
              <p:ext uri="{D42A27DB-BD31-4B8C-83A1-F6EECF244321}">
                <p14:modId xmlns:p14="http://schemas.microsoft.com/office/powerpoint/2010/main" val="328587257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63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B3673-15EE-4127-B50B-DCDFDAF6287A}"/>
              </a:ext>
            </a:extLst>
          </p:cNvPr>
          <p:cNvSpPr>
            <a:spLocks noGrp="1"/>
          </p:cNvSpPr>
          <p:nvPr>
            <p:ph type="title"/>
          </p:nvPr>
        </p:nvSpPr>
        <p:spPr>
          <a:xfrm>
            <a:off x="804672" y="2404872"/>
            <a:ext cx="3044950" cy="1627792"/>
          </a:xfrm>
          <a:prstGeom prst="flowChartDocument">
            <a:avLst/>
          </a:prstGeom>
        </p:spPr>
        <p:txBody>
          <a:bodyPr vert="horz" lIns="274320" tIns="182880" rIns="274320" bIns="182880" rtlCol="0" anchor="ctr" anchorCtr="1">
            <a:normAutofit/>
          </a:bodyPr>
          <a:lstStyle/>
          <a:p>
            <a:r>
              <a:rPr lang="en-US" dirty="0"/>
              <a:t>Low Level DESIGN</a:t>
            </a:r>
          </a:p>
        </p:txBody>
      </p:sp>
      <p:pic>
        <p:nvPicPr>
          <p:cNvPr id="6" name="Picture 5">
            <a:extLst>
              <a:ext uri="{FF2B5EF4-FFF2-40B4-BE49-F238E27FC236}">
                <a16:creationId xmlns:a16="http://schemas.microsoft.com/office/drawing/2014/main" id="{EF562BC4-910F-473D-8F09-F8B9D79661C7}"/>
              </a:ext>
            </a:extLst>
          </p:cNvPr>
          <p:cNvPicPr>
            <a:picLocks noChangeAspect="1"/>
          </p:cNvPicPr>
          <p:nvPr/>
        </p:nvPicPr>
        <p:blipFill>
          <a:blip r:embed="rId2"/>
          <a:stretch>
            <a:fillRect/>
          </a:stretch>
        </p:blipFill>
        <p:spPr>
          <a:xfrm>
            <a:off x="5294376" y="987643"/>
            <a:ext cx="6257544" cy="4568007"/>
          </a:xfrm>
          <a:prstGeom prst="rect">
            <a:avLst/>
          </a:prstGeom>
        </p:spPr>
      </p:pic>
    </p:spTree>
    <p:extLst>
      <p:ext uri="{BB962C8B-B14F-4D97-AF65-F5344CB8AC3E}">
        <p14:creationId xmlns:p14="http://schemas.microsoft.com/office/powerpoint/2010/main" val="34485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2573A-07FA-48B5-860A-B3B25DBD7CC2}"/>
              </a:ext>
            </a:extLst>
          </p:cNvPr>
          <p:cNvSpPr>
            <a:spLocks noGrp="1"/>
          </p:cNvSpPr>
          <p:nvPr>
            <p:ph type="title"/>
          </p:nvPr>
        </p:nvSpPr>
        <p:spPr>
          <a:xfrm>
            <a:off x="804672" y="2604568"/>
            <a:ext cx="3044950" cy="1627792"/>
          </a:xfrm>
        </p:spPr>
        <p:txBody>
          <a:bodyPr vert="horz" lIns="274320" tIns="182880" rIns="274320" bIns="182880" rtlCol="0" anchor="ctr" anchorCtr="1">
            <a:normAutofit/>
          </a:bodyPr>
          <a:lstStyle/>
          <a:p>
            <a:r>
              <a:rPr lang="en-US" dirty="0"/>
              <a:t>High level </a:t>
            </a:r>
            <a:r>
              <a:rPr lang="en-US" dirty="0" err="1"/>
              <a:t>dESIGN</a:t>
            </a:r>
            <a:endParaRPr lang="en-US" dirty="0"/>
          </a:p>
        </p:txBody>
      </p:sp>
      <p:pic>
        <p:nvPicPr>
          <p:cNvPr id="6" name="Picture 5">
            <a:extLst>
              <a:ext uri="{FF2B5EF4-FFF2-40B4-BE49-F238E27FC236}">
                <a16:creationId xmlns:a16="http://schemas.microsoft.com/office/drawing/2014/main" id="{AC74C53A-5DBA-44A7-822E-27661EFF8897}"/>
              </a:ext>
            </a:extLst>
          </p:cNvPr>
          <p:cNvPicPr>
            <a:picLocks noChangeAspect="1"/>
          </p:cNvPicPr>
          <p:nvPr/>
        </p:nvPicPr>
        <p:blipFill>
          <a:blip r:embed="rId2"/>
          <a:stretch>
            <a:fillRect/>
          </a:stretch>
        </p:blipFill>
        <p:spPr>
          <a:xfrm>
            <a:off x="4831834" y="189186"/>
            <a:ext cx="7298368" cy="6442842"/>
          </a:xfrm>
          <a:prstGeom prst="rect">
            <a:avLst/>
          </a:prstGeom>
        </p:spPr>
      </p:pic>
    </p:spTree>
    <p:extLst>
      <p:ext uri="{BB962C8B-B14F-4D97-AF65-F5344CB8AC3E}">
        <p14:creationId xmlns:p14="http://schemas.microsoft.com/office/powerpoint/2010/main" val="191511437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431477E80F984B86A16FD0DBD555F9" ma:contentTypeVersion="2" ma:contentTypeDescription="Create a new document." ma:contentTypeScope="" ma:versionID="6d2110ee811234d1446d1362b242bd02">
  <xsd:schema xmlns:xsd="http://www.w3.org/2001/XMLSchema" xmlns:xs="http://www.w3.org/2001/XMLSchema" xmlns:p="http://schemas.microsoft.com/office/2006/metadata/properties" xmlns:ns3="4e79892b-6b50-4b6a-8ad7-902bde49b9b3" targetNamespace="http://schemas.microsoft.com/office/2006/metadata/properties" ma:root="true" ma:fieldsID="c244602fb8e2e86e29ec8f624e8e15dd" ns3:_="">
    <xsd:import namespace="4e79892b-6b50-4b6a-8ad7-902bde49b9b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9892b-6b50-4b6a-8ad7-902bde49b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FAE5B2-51A3-4706-8788-299D87BC22E5}">
  <ds:schemaRefs>
    <ds:schemaRef ds:uri="http://schemas.microsoft.com/sharepoint/v3/contenttype/forms"/>
  </ds:schemaRefs>
</ds:datastoreItem>
</file>

<file path=customXml/itemProps2.xml><?xml version="1.0" encoding="utf-8"?>
<ds:datastoreItem xmlns:ds="http://schemas.openxmlformats.org/officeDocument/2006/customXml" ds:itemID="{64989721-855F-438D-BA2F-27C82994FDA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e79892b-6b50-4b6a-8ad7-902bde49b9b3"/>
    <ds:schemaRef ds:uri="http://www.w3.org/XML/1998/namespace"/>
  </ds:schemaRefs>
</ds:datastoreItem>
</file>

<file path=customXml/itemProps3.xml><?xml version="1.0" encoding="utf-8"?>
<ds:datastoreItem xmlns:ds="http://schemas.openxmlformats.org/officeDocument/2006/customXml" ds:itemID="{4190E00F-DD3E-4770-8FBD-B958ABA5A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9892b-6b50-4b6a-8ad7-902bde49b9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Template>
  <TotalTime>1008</TotalTime>
  <Words>880</Words>
  <Application>Microsoft Office PowerPoint</Application>
  <PresentationFormat>Widescreen</PresentationFormat>
  <Paragraphs>159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Barlow Semi Condensed</vt:lpstr>
      <vt:lpstr>Calibri</vt:lpstr>
      <vt:lpstr>Gill Sans MT</vt:lpstr>
      <vt:lpstr>Times New Roman</vt:lpstr>
      <vt:lpstr>Parcel</vt:lpstr>
      <vt:lpstr>Efficient doctor patient management portal</vt:lpstr>
      <vt:lpstr>Group Members</vt:lpstr>
      <vt:lpstr>Project Time Line</vt:lpstr>
      <vt:lpstr>Table Of contents</vt:lpstr>
      <vt:lpstr>PowerPoint Presentation</vt:lpstr>
      <vt:lpstr>INTRODUCTION</vt:lpstr>
      <vt:lpstr>Objectives</vt:lpstr>
      <vt:lpstr>Low Level DESIGN</vt:lpstr>
      <vt:lpstr>High level dESIGN</vt:lpstr>
      <vt:lpstr>FLOW CHART</vt:lpstr>
      <vt:lpstr>Function description</vt:lpstr>
      <vt:lpstr>Function description</vt:lpstr>
      <vt:lpstr>Function description</vt:lpstr>
      <vt:lpstr>Function description</vt:lpstr>
      <vt:lpstr>PowerPoint Presentation</vt:lpstr>
      <vt:lpstr>System Architecture</vt:lpstr>
      <vt:lpstr>Portal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doctor patient management portal</dc:title>
  <dc:creator>Bharapaneedi, Navya Sree</dc:creator>
  <cp:lastModifiedBy>Bharapaneedi, Navya Sree</cp:lastModifiedBy>
  <cp:revision>17</cp:revision>
  <dcterms:created xsi:type="dcterms:W3CDTF">2022-12-09T05:57:09Z</dcterms:created>
  <dcterms:modified xsi:type="dcterms:W3CDTF">2022-12-13T03:30:58Z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0x010100DA431477E80F984B86A16FD0DBD555F9</vt:lpwstr>
  </property>
</Properties>
</file>